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7"/>
  </p:notesMasterIdLst>
  <p:handoutMasterIdLst>
    <p:handoutMasterId r:id="rId48"/>
  </p:handoutMasterIdLst>
  <p:sldIdLst>
    <p:sldId id="355" r:id="rId3"/>
    <p:sldId id="357" r:id="rId4"/>
    <p:sldId id="409" r:id="rId5"/>
    <p:sldId id="410" r:id="rId6"/>
    <p:sldId id="370" r:id="rId7"/>
    <p:sldId id="369" r:id="rId8"/>
    <p:sldId id="392" r:id="rId9"/>
    <p:sldId id="371" r:id="rId10"/>
    <p:sldId id="396" r:id="rId11"/>
    <p:sldId id="397" r:id="rId12"/>
    <p:sldId id="411" r:id="rId13"/>
    <p:sldId id="412" r:id="rId14"/>
    <p:sldId id="413" r:id="rId15"/>
    <p:sldId id="399" r:id="rId16"/>
    <p:sldId id="414" r:id="rId17"/>
    <p:sldId id="415" r:id="rId18"/>
    <p:sldId id="416" r:id="rId19"/>
    <p:sldId id="417" r:id="rId20"/>
    <p:sldId id="437" r:id="rId21"/>
    <p:sldId id="438" r:id="rId22"/>
    <p:sldId id="439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36" r:id="rId32"/>
    <p:sldId id="401" r:id="rId33"/>
    <p:sldId id="421" r:id="rId34"/>
    <p:sldId id="422" r:id="rId35"/>
    <p:sldId id="423" r:id="rId36"/>
    <p:sldId id="402" r:id="rId37"/>
    <p:sldId id="404" r:id="rId38"/>
    <p:sldId id="424" r:id="rId39"/>
    <p:sldId id="427" r:id="rId40"/>
    <p:sldId id="419" r:id="rId41"/>
    <p:sldId id="420" r:id="rId42"/>
    <p:sldId id="426" r:id="rId43"/>
    <p:sldId id="407" r:id="rId44"/>
    <p:sldId id="408" r:id="rId45"/>
    <p:sldId id="372" r:id="rId46"/>
  </p:sldIdLst>
  <p:sldSz cx="9144000" cy="6858000" type="screen4x3"/>
  <p:notesSz cx="9925050" cy="66659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</a:tblStyle>
  <a:tblStyle styleId="{D7AC3CCA-C797-4891-BE02-D94E43425B7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1V>
      <a:tcStyle>
        <a:tcBdr/>
        <a:fill>
          <a:solidFill>
            <a:srgbClr val="CBCBCB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7E7E7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7E7E7"/>
          </a:solidFill>
        </a:fill>
      </a:tcStyle>
    </a:firstRow>
  </a:tblStyle>
  <a:tblStyle styleId="{D27102A9-8310-4765-A935-A1911B00CA5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8064A2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8064A2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9D7B26C5-4107-4FEC-AEDC-1716B250A1E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000000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000000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93296810-A885-4BE3-A3E7-6D5BEEA58F3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DEFE9"/>
          </a:solidFill>
        </a:fill>
      </a:tcStyle>
    </a:wholeTbl>
    <a:band1H>
      <a:tcStyle>
        <a:tcBdr/>
        <a:fill>
          <a:solidFill>
            <a:srgbClr val="FCDDC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CDDC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79646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79646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79646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79646"/>
          </a:solidFill>
        </a:fill>
      </a:tcStyle>
    </a:firstRow>
  </a:tblStyle>
  <a:tblStyle styleId="{17292A2E-F333-43FB-9621-5CBBE7FDCDCB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8064A2"/>
          </a:solidFill>
        </a:fill>
      </a:tcStyle>
    </a:firstRow>
  </a:tblStyle>
  <a:tblStyle styleId="{ED083AE6-46FA-4A59-8FB0-9F97EB10719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8064A2"/>
          </a:solidFill>
        </a:fill>
      </a:tcStyle>
    </a:band1H>
    <a:band1V>
      <a:tcStyle>
        <a:tcBdr/>
        <a:fill>
          <a:solidFill>
            <a:srgbClr val="8064A2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DF4"/>
          </a:solidFill>
        </a:fill>
      </a:tcStyle>
    </a:wholeTbl>
    <a:band1H>
      <a:tcStyle>
        <a:tcBdr/>
        <a:fill>
          <a:solidFill>
            <a:srgbClr val="D0D8E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8E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F81B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F81BD"/>
          </a:solidFill>
        </a:fill>
      </a:tcStyle>
    </a:firstRow>
  </a:tblStyle>
  <a:tblStyle styleId="{E269D01E-BC32-4049-B463-5C60D7B0CCD2}" styleName="">
    <a:wholeTbl>
      <a:tcTxStyle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8064A2"/>
          </a:solidFill>
        </a:fill>
      </a:tcStyle>
    </a:wholeTbl>
    <a:band1H>
      <a:tcStyle>
        <a:tcBdr/>
        <a:fill>
          <a:solidFill>
            <a:srgbClr val="FFFFFF"/>
          </a:solidFill>
        </a:fill>
      </a:tcStyle>
    </a:band1H>
    <a:band1V>
      <a:tcStyle>
        <a:tcBdr/>
        <a:fill>
          <a:solidFill>
            <a:srgbClr val="FFFFFF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8064A2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right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8064A2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8064A2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8064A2"/>
          </a:solidFill>
        </a:fill>
      </a:tcStyle>
    </a:firstRow>
  </a:tblStyle>
  <a:tblStyle styleId="{8EC20E35-A176-4012-BC5E-935CFFF8708E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  <a:tblStyle styleId="{284E427A-3D55-4303-BF80-6455036E1DE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wholeTbl>
    <a:band1H>
      <a:tcStyle>
        <a:tcBdr/>
        <a:fill>
          <a:solidFill>
            <a:srgbClr val="C0504D"/>
          </a:solidFill>
        </a:fill>
      </a:tcStyle>
    </a:band1H>
    <a:band2H>
      <a:tcStyle>
        <a:tcBdr/>
        <a:fill>
          <a:solidFill>
            <a:srgbClr val="C0504D"/>
          </a:solidFill>
        </a:fill>
      </a:tcStyle>
    </a:band2H>
    <a:band1V>
      <a:tcStyle>
        <a:tcBdr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band1V>
    <a:band2V>
      <a:tcStyle>
        <a:tcBdr/>
        <a:fill>
          <a:solidFill>
            <a:srgbClr val="C0504D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firstRow>
  </a:tblStyle>
  <a:tblStyle styleId="{7E9639D4-E3E2-4D34-9284-5A2195B3D0D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Row>
  </a:tblStyle>
  <a:tblStyle styleId="{74C1A8A3-306A-4EB7-A6B1-4F7E0EB9C5D6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BACC6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BACC6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BACC6"/>
          </a:solidFill>
        </a:fill>
      </a:tcStyle>
    </a:firstRow>
  </a:tblStyle>
  <a:tblStyle styleId="{C4B1156A-380E-4F78-BDF5-A606A8083BF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EAF0"/>
          </a:solidFill>
        </a:fill>
      </a:tcStyle>
    </a:wholeTbl>
    <a:band1H>
      <a:tcStyle>
        <a:tcBdr/>
        <a:fill>
          <a:solidFill>
            <a:srgbClr val="D8D3E0"/>
          </a:solidFill>
        </a:fill>
      </a:tcStyle>
    </a:band1H>
    <a:band1V>
      <a:tcStyle>
        <a:tcBdr/>
        <a:fill>
          <a:solidFill>
            <a:srgbClr val="D8D3E0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DEAF0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DEAF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12" autoAdjust="0"/>
  </p:normalViewPr>
  <p:slideViewPr>
    <p:cSldViewPr snapToGrid="0">
      <p:cViewPr varScale="1">
        <p:scale>
          <a:sx n="69" d="100"/>
          <a:sy n="69" d="100"/>
        </p:scale>
        <p:origin x="11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FFT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76B-A92D-16483762D7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Prophet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0.1</c:v>
                </c:pt>
                <c:pt idx="1">
                  <c:v>0.2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3-476B-A92D-16483762D7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N-HITS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4.5999999999999996</c:v>
                </c:pt>
                <c:pt idx="2">
                  <c:v>3.2</c:v>
                </c:pt>
                <c:pt idx="3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C3-476B-A92D-16483762D7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N-BEATS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6.5</c:v>
                </c:pt>
                <c:pt idx="1">
                  <c:v>5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C3-476B-A92D-16483762D7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0229624"/>
        <c:axId val="430222424"/>
      </c:barChart>
      <c:catAx>
        <c:axId val="430229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</a:t>
                </a:r>
                <a:r>
                  <a:rPr lang="en-US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Time (min)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42071265718650841"/>
              <c:y val="8.730006384337092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222424"/>
        <c:crosses val="autoZero"/>
        <c:auto val="1"/>
        <c:lblAlgn val="ctr"/>
        <c:lblOffset val="100"/>
        <c:noMultiLvlLbl val="0"/>
      </c:catAx>
      <c:valAx>
        <c:axId val="430222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022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275944712894913E-2"/>
          <c:y val="2.104504950297497E-2"/>
          <c:w val="0.90776342695968959"/>
          <c:h val="0.760115087932128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38.1</c:v>
                </c:pt>
                <c:pt idx="1">
                  <c:v>45</c:v>
                </c:pt>
                <c:pt idx="2">
                  <c:v>17.3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38-466A-AC1E-41C2BAAF2A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99.9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38-466A-AC1E-41C2BAAF2A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FFT 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91.8</c:v>
                </c:pt>
                <c:pt idx="1">
                  <c:v>91</c:v>
                </c:pt>
                <c:pt idx="2">
                  <c:v>99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38-466A-AC1E-41C2BAAF2A8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 Nbeats 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93.9</c:v>
                </c:pt>
                <c:pt idx="1">
                  <c:v>92</c:v>
                </c:pt>
                <c:pt idx="2">
                  <c:v>99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38-466A-AC1E-41C2BAAF2A8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 Nbeats (Avg Resp. T)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38-466A-AC1E-41C2BAAF2A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53461448"/>
        <c:axId val="753461808"/>
      </c:barChart>
      <c:catAx>
        <c:axId val="753461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4414716462039949"/>
              <c:y val="2.274822320035443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3461808"/>
        <c:crosses val="autoZero"/>
        <c:auto val="1"/>
        <c:lblAlgn val="ctr"/>
        <c:lblOffset val="100"/>
        <c:noMultiLvlLbl val="0"/>
      </c:catAx>
      <c:valAx>
        <c:axId val="7534618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5346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69408861205783E-2"/>
          <c:y val="6.4864864864864868E-2"/>
          <c:w val="0.93845516511928551"/>
          <c:h val="0.701703553947648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0.93</c:v>
                </c:pt>
                <c:pt idx="1">
                  <c:v>0.8</c:v>
                </c:pt>
                <c:pt idx="2">
                  <c:v>0.26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76B-A92D-16483762D7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6.6</c:v>
                </c:pt>
                <c:pt idx="1">
                  <c:v>8.4</c:v>
                </c:pt>
                <c:pt idx="2">
                  <c:v>8.3000000000000007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3-476B-A92D-16483762D7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FFT 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4.3</c:v>
                </c:pt>
                <c:pt idx="1">
                  <c:v>3.1</c:v>
                </c:pt>
                <c:pt idx="2">
                  <c:v>2.29</c:v>
                </c:pt>
                <c:pt idx="3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C3-476B-A92D-16483762D7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 NBeats 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3.6</c:v>
                </c:pt>
                <c:pt idx="1">
                  <c:v>2.9</c:v>
                </c:pt>
                <c:pt idx="2">
                  <c:v>2.2999999999999998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C3-476B-A92D-16483762D7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 NBeats (Avg Resp. T)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5.7</c:v>
                </c:pt>
                <c:pt idx="1">
                  <c:v>5.0999999999999996</c:v>
                </c:pt>
                <c:pt idx="2">
                  <c:v>5.2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4-4900-92B0-4F4A6CCC42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0229624"/>
        <c:axId val="430222424"/>
      </c:barChart>
      <c:catAx>
        <c:axId val="430229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</a:t>
                </a:r>
                <a:r>
                  <a:rPr lang="en-US" baseline="0" dirty="0"/>
                  <a:t> Costs ($)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5394029850746265"/>
              <c:y val="9.110449031709321E-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222424"/>
        <c:crosses val="autoZero"/>
        <c:auto val="1"/>
        <c:lblAlgn val="ctr"/>
        <c:lblOffset val="100"/>
        <c:noMultiLvlLbl val="0"/>
      </c:catAx>
      <c:valAx>
        <c:axId val="430222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022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</c:v>
                </c:pt>
                <c:pt idx="1">
                  <c:v>68</c:v>
                </c:pt>
                <c:pt idx="2">
                  <c:v>99.2</c:v>
                </c:pt>
                <c:pt idx="3">
                  <c:v>33.200000000000003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76B-A92D-16483762D7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0.6</c:v>
                </c:pt>
                <c:pt idx="2">
                  <c:v>9.1999999999999993</c:v>
                </c:pt>
                <c:pt idx="3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3-476B-A92D-16483762D7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FFT 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7.9</c:v>
                </c:pt>
                <c:pt idx="1">
                  <c:v>3.8</c:v>
                </c:pt>
                <c:pt idx="2">
                  <c:v>66</c:v>
                </c:pt>
                <c:pt idx="3">
                  <c:v>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C3-476B-A92D-16483762D7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 NBeats 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5.2</c:v>
                </c:pt>
                <c:pt idx="1">
                  <c:v>2.1</c:v>
                </c:pt>
                <c:pt idx="2">
                  <c:v>47</c:v>
                </c:pt>
                <c:pt idx="3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C3-476B-A92D-16483762D7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 NBeats (Avg Resp. T)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4-4900-92B0-4F4A6CCC42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0229624"/>
        <c:axId val="430222424"/>
      </c:barChart>
      <c:catAx>
        <c:axId val="430229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 (%)</a:t>
                </a:r>
              </a:p>
            </c:rich>
          </c:tx>
          <c:layout>
            <c:manualLayout>
              <c:xMode val="edge"/>
              <c:yMode val="edge"/>
              <c:x val="0.43523128452227061"/>
              <c:y val="1.712726111938714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222424"/>
        <c:crosses val="autoZero"/>
        <c:auto val="1"/>
        <c:lblAlgn val="ctr"/>
        <c:lblOffset val="100"/>
        <c:noMultiLvlLbl val="0"/>
      </c:catAx>
      <c:valAx>
        <c:axId val="430222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022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0.03613</cdr:x>
      <cdr:y>0.48109</cdr:y>
    </cdr:from>
    <cdr:to>
      <cdr:x>0.07096</cdr:x>
      <cdr:y>0.51891</cdr:y>
    </cdr:to>
    <cdr:sp macro="" textlink="">
      <cdr:nvSpPr>
        <cdr:cNvPr id="6" name="Arrow: Right 5">
          <a:extLst xmlns:a="http://schemas.openxmlformats.org/drawingml/2006/main">
            <a:ext uri="{FF2B5EF4-FFF2-40B4-BE49-F238E27FC236}">
              <a16:creationId xmlns:a16="http://schemas.microsoft.com/office/drawing/2014/main" id="{250AECFE-DABF-8E2E-6055-DB54E8338AB6}"/>
            </a:ext>
          </a:extLst>
        </cdr:cNvPr>
        <cdr:cNvSpPr/>
      </cdr:nvSpPr>
      <cdr:spPr>
        <a:xfrm xmlns:a="http://schemas.openxmlformats.org/drawingml/2006/main">
          <a:off x="312239" y="2411124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0.26202</cdr:x>
      <cdr:y>0.44408</cdr:y>
    </cdr:from>
    <cdr:to>
      <cdr:x>0.29686</cdr:x>
      <cdr:y>0.4819</cdr:y>
    </cdr:to>
    <cdr:sp macro="" textlink="">
      <cdr:nvSpPr>
        <cdr:cNvPr id="7" name="Arrow: Right 6">
          <a:extLst xmlns:a="http://schemas.openxmlformats.org/drawingml/2006/main">
            <a:ext uri="{FF2B5EF4-FFF2-40B4-BE49-F238E27FC236}">
              <a16:creationId xmlns:a16="http://schemas.microsoft.com/office/drawing/2014/main" id="{39E21E17-3238-6E80-53B2-F3679A6AC44E}"/>
            </a:ext>
          </a:extLst>
        </cdr:cNvPr>
        <cdr:cNvSpPr/>
      </cdr:nvSpPr>
      <cdr:spPr>
        <a:xfrm xmlns:a="http://schemas.openxmlformats.org/drawingml/2006/main">
          <a:off x="2264627" y="2225641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0.48323</cdr:x>
      <cdr:y>0.62208</cdr:y>
    </cdr:from>
    <cdr:to>
      <cdr:x>0.51806</cdr:x>
      <cdr:y>0.6599</cdr:y>
    </cdr:to>
    <cdr:sp macro="" textlink="">
      <cdr:nvSpPr>
        <cdr:cNvPr id="8" name="Arrow: Right 7">
          <a:extLst xmlns:a="http://schemas.openxmlformats.org/drawingml/2006/main">
            <a:ext uri="{FF2B5EF4-FFF2-40B4-BE49-F238E27FC236}">
              <a16:creationId xmlns:a16="http://schemas.microsoft.com/office/drawing/2014/main" id="{39E21E17-3238-6E80-53B2-F3679A6AC44E}"/>
            </a:ext>
          </a:extLst>
        </cdr:cNvPr>
        <cdr:cNvSpPr/>
      </cdr:nvSpPr>
      <cdr:spPr>
        <a:xfrm xmlns:a="http://schemas.openxmlformats.org/drawingml/2006/main">
          <a:off x="4176442" y="3117738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0.01383</cdr:x>
      <cdr:y>0.27475</cdr:y>
    </cdr:from>
    <cdr:to>
      <cdr:x>0.04922</cdr:x>
      <cdr:y>0.31509</cdr:y>
    </cdr:to>
    <cdr:sp macro="" textlink="">
      <cdr:nvSpPr>
        <cdr:cNvPr id="2" name="Arrow: Right 1">
          <a:extLst xmlns:a="http://schemas.openxmlformats.org/drawingml/2006/main">
            <a:ext uri="{FF2B5EF4-FFF2-40B4-BE49-F238E27FC236}">
              <a16:creationId xmlns:a16="http://schemas.microsoft.com/office/drawing/2014/main" id="{63AE3F82-02F7-1C32-9538-DFDA4775BC4C}"/>
            </a:ext>
          </a:extLst>
        </cdr:cNvPr>
        <cdr:cNvSpPr/>
      </cdr:nvSpPr>
      <cdr:spPr>
        <a:xfrm xmlns:a="http://schemas.openxmlformats.org/drawingml/2006/main">
          <a:off x="117713" y="1291046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0.25628</cdr:x>
      <cdr:y>0.27712</cdr:y>
    </cdr:from>
    <cdr:to>
      <cdr:x>0.29166</cdr:x>
      <cdr:y>0.31746</cdr:y>
    </cdr:to>
    <cdr:sp macro="" textlink="">
      <cdr:nvSpPr>
        <cdr:cNvPr id="3" name="Arrow: Right 2">
          <a:extLst xmlns:a="http://schemas.openxmlformats.org/drawingml/2006/main">
            <a:ext uri="{FF2B5EF4-FFF2-40B4-BE49-F238E27FC236}">
              <a16:creationId xmlns:a16="http://schemas.microsoft.com/office/drawing/2014/main" id="{63AE3F82-02F7-1C32-9538-DFDA4775BC4C}"/>
            </a:ext>
          </a:extLst>
        </cdr:cNvPr>
        <cdr:cNvSpPr/>
      </cdr:nvSpPr>
      <cdr:spPr>
        <a:xfrm xmlns:a="http://schemas.openxmlformats.org/drawingml/2006/main">
          <a:off x="2180689" y="1302196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0.48212</cdr:x>
      <cdr:y>0.10389</cdr:y>
    </cdr:from>
    <cdr:to>
      <cdr:x>0.51751</cdr:x>
      <cdr:y>0.14423</cdr:y>
    </cdr:to>
    <cdr:sp macro="" textlink="">
      <cdr:nvSpPr>
        <cdr:cNvPr id="4" name="Arrow: Right 3">
          <a:extLst xmlns:a="http://schemas.openxmlformats.org/drawingml/2006/main">
            <a:ext uri="{FF2B5EF4-FFF2-40B4-BE49-F238E27FC236}">
              <a16:creationId xmlns:a16="http://schemas.microsoft.com/office/drawing/2014/main" id="{63AE3F82-02F7-1C32-9538-DFDA4775BC4C}"/>
            </a:ext>
          </a:extLst>
        </cdr:cNvPr>
        <cdr:cNvSpPr/>
      </cdr:nvSpPr>
      <cdr:spPr>
        <a:xfrm xmlns:a="http://schemas.openxmlformats.org/drawingml/2006/main">
          <a:off x="4102370" y="488158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0.72938</cdr:x>
      <cdr:y>0.47983</cdr:y>
    </cdr:from>
    <cdr:to>
      <cdr:x>0.76476</cdr:x>
      <cdr:y>0.52017</cdr:y>
    </cdr:to>
    <cdr:sp macro="" textlink="">
      <cdr:nvSpPr>
        <cdr:cNvPr id="5" name="Arrow: Right 4">
          <a:extLst xmlns:a="http://schemas.openxmlformats.org/drawingml/2006/main">
            <a:ext uri="{FF2B5EF4-FFF2-40B4-BE49-F238E27FC236}">
              <a16:creationId xmlns:a16="http://schemas.microsoft.com/office/drawing/2014/main" id="{63AE3F82-02F7-1C32-9538-DFDA4775BC4C}"/>
            </a:ext>
          </a:extLst>
        </cdr:cNvPr>
        <cdr:cNvSpPr/>
      </cdr:nvSpPr>
      <cdr:spPr>
        <a:xfrm xmlns:a="http://schemas.openxmlformats.org/drawingml/2006/main">
          <a:off x="6206278" y="2254714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76CBD3-EE16-C8A8-0E65-E6FF1C2EA2B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629642-2EB0-0F60-2ED0-A529F9D27733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621904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2180EA-38E2-4296-964C-DD90D979D97E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13/05/2023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8B13B9-F2E1-869B-42A5-D027337AA89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6B07AD-062C-38A5-80BA-1AEF307E13B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621904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31129A-EB97-47B6-9D4A-034AA647F76B}" type="slidenum">
              <a:rPr/>
              <a:t>‹#›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88809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0832DDC-4EF0-47B2-3744-03DB9C4972C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54BC55-6D79-34C5-72AF-95C64888129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621904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7497BEC-B7E4-4FC4-8949-795B9586A708}" type="datetime1">
              <a:rPr lang="en-GB"/>
              <a:pPr lvl="0"/>
              <a:t>13/05/2023</a:t>
            </a:fld>
            <a:endParaRPr lang="en-GB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9358DF0E-8FA9-E3BB-8A69-ED8221504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295653" y="500067"/>
            <a:ext cx="3333746" cy="2500307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92BD59FE-27AE-6631-CC96-400BBA82DF8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92508" y="3166311"/>
            <a:ext cx="7940036" cy="2999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1D6C35-FFC2-2475-32C3-17BF6786670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3240CC-C3DF-385E-5D93-281DE6FFF8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621904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7B23EB7-28BE-46E6-AB43-9A55FAE74BEF}" type="slidenum">
              <a:r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240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0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Arial" pitchFamily="34"/>
        <a:cs typeface="Arial" pitchFamily="34"/>
      </a:defRPr>
    </a:lvl1pPr>
    <a:lvl2pPr marL="182559" marR="0" lvl="1" indent="-182559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Arial"/>
      <a:buChar char="•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2pPr>
    <a:lvl3pPr marL="355601" marR="0" lvl="2" indent="-173041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Symbol" pitchFamily="18"/>
      <a:buChar char="-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3pPr>
    <a:lvl4pPr marL="538160" marR="0" lvl="3" indent="-182559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Courier New" pitchFamily="49"/>
      <a:buChar char="o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4pPr>
    <a:lvl5pPr marL="720720" marR="0" lvl="4" indent="-182559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Wingdings" pitchFamily="2"/>
      <a:buChar char="§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7DF3A3-6814-82B5-C962-F9DFC48AC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3C7052-9FEC-2F5B-EA6F-8C7D42BE1A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1E231-972F-2202-491E-7A92B34A582D}"/>
              </a:ext>
            </a:extLst>
          </p:cNvPr>
          <p:cNvSpPr txBox="1"/>
          <p:nvPr/>
        </p:nvSpPr>
        <p:spPr>
          <a:xfrm>
            <a:off x="5621904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E6A41B-B7BD-4813-A293-6FC28722DB9E}" type="slidenum">
              <a:rPr/>
              <a:t>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>
                <a:solidFill>
                  <a:srgbClr val="000000"/>
                </a:solidFill>
                <a:latin typeface="Arial"/>
              </a:rPr>
              <a:t>This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whole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process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typically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range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from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0.2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few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seconds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resulting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in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delayed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response</a:t>
            </a:r>
            <a:endParaRPr lang="de-DE" sz="1200">
              <a:solidFill>
                <a:srgbClr val="000000"/>
              </a:solidFill>
              <a:latin typeface="Arial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000000"/>
                </a:solidFill>
                <a:latin typeface="Arial"/>
              </a:rPr>
              <a:t>Solutions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which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try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reduce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overall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time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language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dependent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5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</a:t>
            </a:r>
            <a:r>
              <a:rPr lang="en-US" dirty="0" err="1"/>
              <a:t>Knative</a:t>
            </a:r>
            <a:r>
              <a:rPr lang="en-US" dirty="0"/>
              <a:t> default from the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9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URWPalladioL-Roma"/>
              </a:rPr>
              <a:t>container resources like memory and</a:t>
            </a:r>
          </a:p>
          <a:p>
            <a:pPr algn="l"/>
            <a:r>
              <a:rPr lang="en-US" sz="1800" b="0" i="0" u="none" strike="noStrike" baseline="0" dirty="0">
                <a:latin typeface="URWPalladioL-Roma"/>
              </a:rPr>
              <a:t>CPUs on the performance of the functions. In our work, we have fixed these resources for all</a:t>
            </a:r>
          </a:p>
          <a:p>
            <a:pPr algn="l"/>
            <a:r>
              <a:rPr lang="en-US" sz="1800" b="0" i="0" u="none" strike="noStrike" baseline="0" dirty="0">
                <a:latin typeface="URWPalladioL-Roma"/>
              </a:rPr>
              <a:t>containers to evaluate our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C0D39C2-69D0-E695-AAA1-4FE531901B12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9089" y="1978715"/>
            <a:ext cx="8508994" cy="1274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Referent</a:t>
            </a:r>
            <a:br>
              <a:rPr lang="de-DE"/>
            </a:br>
            <a:r>
              <a:rPr lang="de-DE"/>
              <a:t>Ort, Datum (Schreibweise: 00. Januar 2015)</a:t>
            </a:r>
          </a:p>
        </p:txBody>
      </p:sp>
      <p:sp>
        <p:nvSpPr>
          <p:cNvPr id="3" name="Rechteck 13">
            <a:extLst>
              <a:ext uri="{FF2B5EF4-FFF2-40B4-BE49-F238E27FC236}">
                <a16:creationId xmlns:a16="http://schemas.microsoft.com/office/drawing/2014/main" id="{B94D2E34-DBEE-0311-3C1F-E70D7961315C}"/>
              </a:ext>
            </a:extLst>
          </p:cNvPr>
          <p:cNvSpPr/>
          <p:nvPr/>
        </p:nvSpPr>
        <p:spPr>
          <a:xfrm>
            <a:off x="8347630" y="6408270"/>
            <a:ext cx="575239" cy="358591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/>
            </a:endParaRP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334AB84-13EC-0947-4BB9-CC0A4C26D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5351B4-3426-45B7-A6B3-29EEECE92AEA}" type="slidenum">
              <a:rPr/>
              <a:t>‹#›</a:t>
            </a:fld>
            <a:endParaRPr lang="de-DE"/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0BB4CF1F-08B0-03BB-B307-EE201FB675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58C82D2-199A-415D-65E0-E0E5D8F90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3243840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12ACDBA-C399-E026-7B7B-C5D1EAD602BB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9089" y="1978715"/>
            <a:ext cx="8508994" cy="1274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Referent</a:t>
            </a:r>
            <a:br>
              <a:rPr lang="de-DE"/>
            </a:br>
            <a:r>
              <a:rPr lang="de-DE"/>
              <a:t>Ort, Datum (Schreibweise: 00. Januar 2015)</a:t>
            </a:r>
          </a:p>
        </p:txBody>
      </p:sp>
      <p:sp>
        <p:nvSpPr>
          <p:cNvPr id="3" name="Rechteck 13">
            <a:extLst>
              <a:ext uri="{FF2B5EF4-FFF2-40B4-BE49-F238E27FC236}">
                <a16:creationId xmlns:a16="http://schemas.microsoft.com/office/drawing/2014/main" id="{4E325130-1D7B-3FE7-8A42-8A9CE37C843A}"/>
              </a:ext>
            </a:extLst>
          </p:cNvPr>
          <p:cNvSpPr/>
          <p:nvPr/>
        </p:nvSpPr>
        <p:spPr>
          <a:xfrm>
            <a:off x="8347630" y="6408270"/>
            <a:ext cx="575239" cy="358591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/>
            </a:endParaRPr>
          </a:p>
        </p:txBody>
      </p:sp>
      <p:sp>
        <p:nvSpPr>
          <p:cNvPr id="4" name="Foliennummernplatzhalter 7">
            <a:extLst>
              <a:ext uri="{FF2B5EF4-FFF2-40B4-BE49-F238E27FC236}">
                <a16:creationId xmlns:a16="http://schemas.microsoft.com/office/drawing/2014/main" id="{FEA0CB5E-C336-FADF-FAD7-24647DA981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D4F1C9-2E9D-4EF6-9E3F-50D8AAF29977}" type="slidenum">
              <a:rPr/>
              <a:t>‹#›</a:t>
            </a:fld>
            <a:endParaRPr lang="de-DE"/>
          </a:p>
        </p:txBody>
      </p:sp>
      <p:sp>
        <p:nvSpPr>
          <p:cNvPr id="5" name="Fußzeilenplatzhalter 9">
            <a:extLst>
              <a:ext uri="{FF2B5EF4-FFF2-40B4-BE49-F238E27FC236}">
                <a16:creationId xmlns:a16="http://schemas.microsoft.com/office/drawing/2014/main" id="{C32A1A1F-98E7-F96C-4B6B-FA82B42403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A3CB432-1308-4C8C-E26D-DDA6F0042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716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E6E2C173-CCD5-B2A7-2DC8-0F6A410F84E3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9089" y="1762185"/>
            <a:ext cx="8508994" cy="4699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51C1C701-E4D3-7E84-8294-1C4BFB4694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B6EBD5-E06C-4C8F-8014-E56D8008CAB8}" type="slidenum">
              <a:rPr/>
              <a:t>‹#›</a:t>
            </a:fld>
            <a:endParaRPr lang="de-DE"/>
          </a:p>
        </p:txBody>
      </p:sp>
      <p:sp>
        <p:nvSpPr>
          <p:cNvPr id="4" name="Fußzeilenplatzhalter 6">
            <a:extLst>
              <a:ext uri="{FF2B5EF4-FFF2-40B4-BE49-F238E27FC236}">
                <a16:creationId xmlns:a16="http://schemas.microsoft.com/office/drawing/2014/main" id="{1F504712-A414-850E-F25C-657D8EB7ABF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411ACE7-F7C7-86E3-8782-FBB519436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67688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14F9536-1483-B87F-0E12-CAD726EFBAD8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9089" y="2499356"/>
            <a:ext cx="8508994" cy="39623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5C73A2FA-79FA-9AE0-808D-868B5B6571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solidFill>
            <a:srgbClr val="FFFFFF"/>
          </a:solidFill>
        </p:spPr>
        <p:txBody>
          <a:bodyPr/>
          <a:lstStyle>
            <a:lvl1pPr>
              <a:defRPr/>
            </a:lvl1pPr>
          </a:lstStyle>
          <a:p>
            <a:pPr lvl="0"/>
            <a:fld id="{37933A09-06B3-447B-8E6D-300575E29FED}" type="slidenum">
              <a:rPr/>
              <a:t>‹#›</a:t>
            </a:fld>
            <a:endParaRPr lang="de-DE"/>
          </a:p>
        </p:txBody>
      </p:sp>
      <p:sp>
        <p:nvSpPr>
          <p:cNvPr id="4" name="Fußzeilenplatzhalter 6">
            <a:extLst>
              <a:ext uri="{FF2B5EF4-FFF2-40B4-BE49-F238E27FC236}">
                <a16:creationId xmlns:a16="http://schemas.microsoft.com/office/drawing/2014/main" id="{CFC5256A-077E-81E9-F867-479268EE03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solidFill>
            <a:srgbClr val="FFFFFF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39E7D214-8AED-4B0D-9D31-F0F48F5B3F2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7149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Inhalt durch Klicken bearbeiten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745E709-8B2D-A185-5CDB-FBE9FFFBB4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644954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649E6E8-892B-0990-FE7A-308B0D3C3306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9089" y="1762185"/>
            <a:ext cx="4180911" cy="4687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6D552-E801-ABD5-D915-30E3ADBF45CC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4647181" y="1762185"/>
            <a:ext cx="4180911" cy="4687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69DA557D-16CC-286F-353E-A4D503900B8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0C1CD3-6B56-4D3D-8D55-9D2773E3341E}" type="slidenum">
              <a:rPr/>
              <a:t>‹#›</a:t>
            </a:fld>
            <a:endParaRPr lang="de-DE"/>
          </a:p>
        </p:txBody>
      </p:sp>
      <p:sp>
        <p:nvSpPr>
          <p:cNvPr id="5" name="Fußzeilenplatzhalter 7">
            <a:extLst>
              <a:ext uri="{FF2B5EF4-FFF2-40B4-BE49-F238E27FC236}">
                <a16:creationId xmlns:a16="http://schemas.microsoft.com/office/drawing/2014/main" id="{AB454055-A335-31A7-A3D6-C25B023D6CD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0D87B62-6832-4488-4B59-CFF02A0E6F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25975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7">
            <a:extLst>
              <a:ext uri="{FF2B5EF4-FFF2-40B4-BE49-F238E27FC236}">
                <a16:creationId xmlns:a16="http://schemas.microsoft.com/office/drawing/2014/main" id="{F15A0845-7ADE-86F5-5E1D-D635EE2AD38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71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Inhalt durch Klicken bearbeiten</a:t>
            </a:r>
          </a:p>
        </p:txBody>
      </p:sp>
      <p:sp>
        <p:nvSpPr>
          <p:cNvPr id="3" name="Foliennummernplatzhalter 6">
            <a:extLst>
              <a:ext uri="{FF2B5EF4-FFF2-40B4-BE49-F238E27FC236}">
                <a16:creationId xmlns:a16="http://schemas.microsoft.com/office/drawing/2014/main" id="{F31CD295-3CEF-BF5D-6392-9082E27235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35C85B-E6BE-4605-A5ED-F2817A94A098}" type="slidenum">
              <a:rPr/>
              <a:t>‹#›</a:t>
            </a:fld>
            <a:endParaRPr lang="de-DE"/>
          </a:p>
        </p:txBody>
      </p:sp>
      <p:sp>
        <p:nvSpPr>
          <p:cNvPr id="4" name="Fußzeilenplatzhalter 11">
            <a:extLst>
              <a:ext uri="{FF2B5EF4-FFF2-40B4-BE49-F238E27FC236}">
                <a16:creationId xmlns:a16="http://schemas.microsoft.com/office/drawing/2014/main" id="{97501D6C-2D33-75D4-0A73-324FD7D2E5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</a:p>
        </p:txBody>
      </p:sp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5E3DC485-3064-30FC-1483-DDD5037A8D6A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6995" y="2484004"/>
            <a:ext cx="4242816" cy="39746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905708AF-96C0-FFAC-98B5-50148E856DB5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4584188" y="2484123"/>
            <a:ext cx="4244397" cy="3974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41AE398-9FF4-8311-4803-5FA6F918A7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613060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8">
            <a:extLst>
              <a:ext uri="{FF2B5EF4-FFF2-40B4-BE49-F238E27FC236}">
                <a16:creationId xmlns:a16="http://schemas.microsoft.com/office/drawing/2014/main" id="{722436A7-40A4-C3F6-3EB1-C1B3AB3E4556}"/>
              </a:ext>
            </a:extLst>
          </p:cNvPr>
          <p:cNvSpPr/>
          <p:nvPr/>
        </p:nvSpPr>
        <p:spPr>
          <a:xfrm>
            <a:off x="0" y="2477137"/>
            <a:ext cx="9144000" cy="4380862"/>
          </a:xfrm>
          <a:prstGeom prst="rect">
            <a:avLst/>
          </a:prstGeom>
          <a:solidFill>
            <a:srgbClr val="F2F2F2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/>
            </a:endParaRP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5D6E723D-006A-5FFC-C4B2-D13F5B886CE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71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Inhalt durch Klicken bearbeiten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136E8294-1DAC-8C88-DA32-A81F36A830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C8D53E-6AF4-4788-A782-CBE3968A457F}" type="slidenum">
              <a:rPr/>
              <a:t>‹#›</a:t>
            </a:fld>
            <a:endParaRPr lang="de-DE"/>
          </a:p>
        </p:txBody>
      </p:sp>
      <p:sp>
        <p:nvSpPr>
          <p:cNvPr id="5" name="Fußzeilenplatzhalter 11">
            <a:extLst>
              <a:ext uri="{FF2B5EF4-FFF2-40B4-BE49-F238E27FC236}">
                <a16:creationId xmlns:a16="http://schemas.microsoft.com/office/drawing/2014/main" id="{869029F6-DBCB-B8FE-987A-EA4AFFDC1A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</a:p>
        </p:txBody>
      </p:sp>
      <p:sp>
        <p:nvSpPr>
          <p:cNvPr id="6" name="Inhaltsplatzhalter 9">
            <a:extLst>
              <a:ext uri="{FF2B5EF4-FFF2-40B4-BE49-F238E27FC236}">
                <a16:creationId xmlns:a16="http://schemas.microsoft.com/office/drawing/2014/main" id="{691BA46B-B2B9-D8B1-2832-9549E8F626C3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6995" y="2484004"/>
            <a:ext cx="4242816" cy="39746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Bildplatzhalter 2">
            <a:extLst>
              <a:ext uri="{FF2B5EF4-FFF2-40B4-BE49-F238E27FC236}">
                <a16:creationId xmlns:a16="http://schemas.microsoft.com/office/drawing/2014/main" id="{8843ABA6-E971-1535-ADA2-45BBBE1DBC21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4584188" y="2484123"/>
            <a:ext cx="4244397" cy="3974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E6052F-42D9-0C1B-444F-E3B61E834A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1791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7">
            <a:extLst>
              <a:ext uri="{FF2B5EF4-FFF2-40B4-BE49-F238E27FC236}">
                <a16:creationId xmlns:a16="http://schemas.microsoft.com/office/drawing/2014/main" id="{77729FB7-EA70-5279-6B82-6B676786F7B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71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Inhalt durch Klicken bearbeiten</a:t>
            </a:r>
          </a:p>
        </p:txBody>
      </p:sp>
      <p:sp>
        <p:nvSpPr>
          <p:cNvPr id="3" name="Foliennummernplatzhalter 6">
            <a:extLst>
              <a:ext uri="{FF2B5EF4-FFF2-40B4-BE49-F238E27FC236}">
                <a16:creationId xmlns:a16="http://schemas.microsoft.com/office/drawing/2014/main" id="{37D17B1D-D379-B308-6887-76454763A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D9F692-6461-4EB3-850D-092F8380E5B4}" type="slidenum">
              <a:rPr/>
              <a:t>‹#›</a:t>
            </a:fld>
            <a:endParaRPr lang="de-DE"/>
          </a:p>
        </p:txBody>
      </p:sp>
      <p:sp>
        <p:nvSpPr>
          <p:cNvPr id="4" name="Fußzeilenplatzhalter 11">
            <a:extLst>
              <a:ext uri="{FF2B5EF4-FFF2-40B4-BE49-F238E27FC236}">
                <a16:creationId xmlns:a16="http://schemas.microsoft.com/office/drawing/2014/main" id="{48932D8C-1D48-7DC8-7C72-9844E92B45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</a:p>
        </p:txBody>
      </p:sp>
      <p:sp>
        <p:nvSpPr>
          <p:cNvPr id="5" name="Bildplatzhalter 8">
            <a:extLst>
              <a:ext uri="{FF2B5EF4-FFF2-40B4-BE49-F238E27FC236}">
                <a16:creationId xmlns:a16="http://schemas.microsoft.com/office/drawing/2014/main" id="{36720512-B866-3E14-C772-45159F867B73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2476496"/>
            <a:ext cx="9144000" cy="43815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2F7252C-BCA2-2E34-908F-975184981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456013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2">
            <a:extLst>
              <a:ext uri="{FF2B5EF4-FFF2-40B4-BE49-F238E27FC236}">
                <a16:creationId xmlns:a16="http://schemas.microsoft.com/office/drawing/2014/main" id="{0F379566-BE9D-9C22-F7AF-AD49380D972D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1691640"/>
            <a:ext cx="9144000" cy="516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C3328BEE-991F-06D6-222F-8667C258E2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C2122-B04C-4E2E-A71F-A7BCF09950C4}" type="slidenum">
              <a:rPr/>
              <a:t>‹#›</a:t>
            </a:fld>
            <a:endParaRPr lang="de-DE"/>
          </a:p>
        </p:txBody>
      </p:sp>
      <p:sp>
        <p:nvSpPr>
          <p:cNvPr id="4" name="Fußzeilenplatzhalter 9">
            <a:extLst>
              <a:ext uri="{FF2B5EF4-FFF2-40B4-BE49-F238E27FC236}">
                <a16:creationId xmlns:a16="http://schemas.microsoft.com/office/drawing/2014/main" id="{7DDA3041-D952-ACF0-7ECB-62CFBE3CE3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C5ED5E7-6022-63E1-74C0-19D615DE6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583746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8" descr="20150416 tum logo blau png final.png">
            <a:extLst>
              <a:ext uri="{FF2B5EF4-FFF2-40B4-BE49-F238E27FC236}">
                <a16:creationId xmlns:a16="http://schemas.microsoft.com/office/drawing/2014/main" id="{EFC168F5-7B25-4E29-3389-2DBB2965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07" y="324685"/>
            <a:ext cx="608350" cy="3203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7D82066A-6DF5-7156-A172-71A13476CE1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1161" y="6473311"/>
            <a:ext cx="7829540" cy="3846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3B8AE1BB-7AA9-C1A6-DC27-DBC7214764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774935" y="6473311"/>
            <a:ext cx="205199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defRPr>
            </a:lvl1pPr>
          </a:lstStyle>
          <a:p>
            <a:pPr lvl="0"/>
            <a:fld id="{BC376736-B645-404F-ACC0-D3DD1876DA65}" type="slidenum">
              <a:r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" descr="20150416 tum logo blau png final.png">
            <a:extLst>
              <a:ext uri="{FF2B5EF4-FFF2-40B4-BE49-F238E27FC236}">
                <a16:creationId xmlns:a16="http://schemas.microsoft.com/office/drawing/2014/main" id="{BAF75A42-B0CD-3A41-5C27-7E258DF567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07" y="324685"/>
            <a:ext cx="608350" cy="3203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0559C499-2937-359A-71CA-4C4C9F03AD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defRPr>
            </a:lvl1pPr>
          </a:lstStyle>
          <a:p>
            <a:pPr lvl="0"/>
            <a:fld id="{B4AB8A57-6285-4981-883D-6C701A500FCD}" type="slidenum">
              <a:r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D4EA87-3430-432A-C02A-06736D9291A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1161" y="6473311"/>
            <a:ext cx="646427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261E393-FE2D-1FA3-B69E-11144C90EE2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52656" y="3657600"/>
            <a:ext cx="8508994" cy="1638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600" b="1">
                <a:solidFill>
                  <a:srgbClr val="000000"/>
                </a:solidFill>
                <a:latin typeface="Arial"/>
              </a:rPr>
              <a:t>Saury Pande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500">
                <a:solidFill>
                  <a:srgbClr val="000000"/>
                </a:solidFill>
                <a:latin typeface="Arial"/>
              </a:rPr>
              <a:t>Chair of Computer Architecture and Parallel Systems,</a:t>
            </a:r>
            <a:endParaRPr lang="de-DE" sz="1500">
              <a:solidFill>
                <a:srgbClr val="000000"/>
              </a:solidFill>
              <a:latin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500">
                <a:solidFill>
                  <a:srgbClr val="000000"/>
                </a:solidFill>
                <a:latin typeface="Arial"/>
              </a:rPr>
              <a:t>Technical University of Munich (TUM)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500">
                <a:solidFill>
                  <a:srgbClr val="000000"/>
                </a:solidFill>
                <a:latin typeface="Arial"/>
              </a:rPr>
              <a:t>Munich: 25.05.2023</a:t>
            </a: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E6F82A5E-77DC-0F59-C886-178E8DD68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820738"/>
          </a:xfrm>
        </p:spPr>
        <p:txBody>
          <a:bodyPr/>
          <a:lstStyle/>
          <a:p>
            <a:pPr lvl="0"/>
            <a:r>
              <a:rPr lang="en-US" sz="2800" b="1"/>
              <a:t>Optimizing Cold Starts in </a:t>
            </a:r>
            <a:r>
              <a:rPr lang="en-US" sz="2800" b="1" err="1"/>
              <a:t>FaaS</a:t>
            </a:r>
            <a:r>
              <a:rPr lang="en-US" sz="2800" b="1"/>
              <a:t> with Machine</a:t>
            </a:r>
            <a:br>
              <a:rPr lang="en-US" sz="2800" b="1"/>
            </a:br>
            <a:r>
              <a:rPr lang="en-US" sz="2800" b="1"/>
              <a:t>Learning</a:t>
            </a:r>
            <a:endParaRPr lang="de-DE" sz="2800" b="1"/>
          </a:p>
        </p:txBody>
      </p:sp>
      <p:pic>
        <p:nvPicPr>
          <p:cNvPr id="4" name="Bild 4" descr="TUM_Glockenturm.tif">
            <a:extLst>
              <a:ext uri="{FF2B5EF4-FFF2-40B4-BE49-F238E27FC236}">
                <a16:creationId xmlns:a16="http://schemas.microsoft.com/office/drawing/2014/main" id="{438B46AE-7110-ECF3-7839-D2929A38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98" y="3051361"/>
            <a:ext cx="3892491" cy="3397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6987" y="1851101"/>
            <a:ext cx="8508994" cy="4804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Approaches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that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try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reduce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delay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not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able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eliminate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starts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still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experience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significant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delay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in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response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Most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approaches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not SLO (Service Level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Objectives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)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aware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In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most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solutions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evaluation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against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real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production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traces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missing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Did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not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consider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both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concurrency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number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active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instances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Testing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against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default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KPA and KPA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concurrency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1 like Amazon Lambda.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Fixed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keep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alive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policy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results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in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higher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costs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Missing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model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retraining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after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performance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degradation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7FA0C27-62A3-07B1-100E-9E9DFF1A51A5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D0BCC3-D386-4192-BAD0-91BB2DE6631F}" type="slidenum">
              <a:rPr/>
              <a:t>10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/>
              <a:t>Problems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Existing</a:t>
            </a:r>
            <a:r>
              <a:rPr lang="de-DE" b="1" dirty="0"/>
              <a:t> </a:t>
            </a:r>
            <a:r>
              <a:rPr lang="de-DE" b="1" dirty="0" err="1"/>
              <a:t>Approaches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38382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8019" y="1956309"/>
            <a:ext cx="8508994" cy="4025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Trained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tested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ML and Deep Learning Models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determine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effective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invocation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forecasting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mechanism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Developed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tool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SmartOpt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pre-create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container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instances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Developed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 Load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generator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tool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simulate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functions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invocation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behavior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Evaluate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our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strategy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existing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available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solutions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like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default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Knative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Pod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Autoscaler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(KPA) and KPA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concurrency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one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Analysed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response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time, SLO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violations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requests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served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and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costs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marL="342900" lvl="0" indent="-342900" hangingPunct="0">
              <a:lnSpc>
                <a:spcPct val="114000"/>
              </a:lnSpc>
              <a:spcBef>
                <a:spcPts val="0"/>
              </a:spcBef>
              <a:buAutoNum type="arabicPeriod"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7FA0C27-62A3-07B1-100E-9E9DFF1A51A5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D0BCC3-D386-4192-BAD0-91BB2DE6631F}" type="slidenum">
              <a:rPr/>
              <a:t>11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Contribution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19917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784782-0FE0-1868-0E21-DD30DCC855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19089" y="1929393"/>
            <a:ext cx="8509000" cy="38134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ML Models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FFT (Fast Fourier Transform)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Prophet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Deep Learning Model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N-BEATS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N-HITS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BA4CA-C31C-75FC-B6B1-B3D3337F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Timeseries Models</a:t>
            </a:r>
          </a:p>
        </p:txBody>
      </p:sp>
    </p:spTree>
    <p:extLst>
      <p:ext uri="{BB962C8B-B14F-4D97-AF65-F5344CB8AC3E}">
        <p14:creationId xmlns:p14="http://schemas.microsoft.com/office/powerpoint/2010/main" val="413670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6BB780-79C5-15A2-1A67-BBD8B1219FB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19088" y="1762125"/>
            <a:ext cx="8509000" cy="4699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 Functions are selected and divided into 4 groups: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Category-I (High No of Invocations, High Execution Time)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Category-II (High No of Invocations, Low Execution Time)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Category-III (Low No of Invocations, Low Execution Time)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Category-IV (Low No of Invocations, Low Execution Time)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641016-48FE-9CC4-93AB-0062B8D1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Functions Selections</a:t>
            </a:r>
          </a:p>
        </p:txBody>
      </p:sp>
    </p:spTree>
    <p:extLst>
      <p:ext uri="{BB962C8B-B14F-4D97-AF65-F5344CB8AC3E}">
        <p14:creationId xmlns:p14="http://schemas.microsoft.com/office/powerpoint/2010/main" val="371584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FFC10-1F79-C848-00AB-B72AC18C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02" y="1065073"/>
            <a:ext cx="8508994" cy="410369"/>
          </a:xfrm>
        </p:spPr>
        <p:txBody>
          <a:bodyPr/>
          <a:lstStyle/>
          <a:p>
            <a:r>
              <a:rPr lang="en-US" b="1" dirty="0"/>
              <a:t>ML Models Forecasting</a:t>
            </a:r>
          </a:p>
        </p:txBody>
      </p:sp>
      <p:pic>
        <p:nvPicPr>
          <p:cNvPr id="8" name="Picture 7" descr="A picture containing plot, screenshot, text, diagram&#10;&#10;Description automatically generated">
            <a:extLst>
              <a:ext uri="{FF2B5EF4-FFF2-40B4-BE49-F238E27FC236}">
                <a16:creationId xmlns:a16="http://schemas.microsoft.com/office/drawing/2014/main" id="{8F1E6F80-BF75-319E-3760-DC8FE2DFA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10275" r="9604"/>
          <a:stretch/>
        </p:blipFill>
        <p:spPr>
          <a:xfrm>
            <a:off x="1572322" y="4170556"/>
            <a:ext cx="6423102" cy="1722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B1B0D4-ADC0-381C-5E77-2B25ECBB8D7B}"/>
              </a:ext>
            </a:extLst>
          </p:cNvPr>
          <p:cNvSpPr txBox="1"/>
          <p:nvPr/>
        </p:nvSpPr>
        <p:spPr>
          <a:xfrm>
            <a:off x="3860829" y="3603908"/>
            <a:ext cx="127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Fig 1: FFT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7DFD03-AC17-5521-A16A-3D1E86CA3D46}"/>
              </a:ext>
            </a:extLst>
          </p:cNvPr>
          <p:cNvSpPr txBox="1"/>
          <p:nvPr/>
        </p:nvSpPr>
        <p:spPr>
          <a:xfrm>
            <a:off x="3694348" y="5887612"/>
            <a:ext cx="175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Fig 2: Prophet </a:t>
            </a:r>
          </a:p>
        </p:txBody>
      </p:sp>
      <p:pic>
        <p:nvPicPr>
          <p:cNvPr id="18" name="Picture 17" descr="A blue and orange graph&#10;&#10;Description automatically generated with low confidence">
            <a:extLst>
              <a:ext uri="{FF2B5EF4-FFF2-40B4-BE49-F238E27FC236}">
                <a16:creationId xmlns:a16="http://schemas.microsoft.com/office/drawing/2014/main" id="{2404CB1D-3053-3A79-1DDF-F72AE6283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r="9197"/>
          <a:stretch/>
        </p:blipFill>
        <p:spPr>
          <a:xfrm>
            <a:off x="1425130" y="1679367"/>
            <a:ext cx="6570294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07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FFC10-1F79-C848-00AB-B72AC18C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02" y="1065073"/>
            <a:ext cx="8508994" cy="410369"/>
          </a:xfrm>
        </p:spPr>
        <p:txBody>
          <a:bodyPr/>
          <a:lstStyle/>
          <a:p>
            <a:r>
              <a:rPr lang="en-US" b="1" dirty="0"/>
              <a:t>Deep Learning Models Forecasting</a:t>
            </a:r>
          </a:p>
        </p:txBody>
      </p:sp>
      <p:pic>
        <p:nvPicPr>
          <p:cNvPr id="6" name="Picture 5" descr="A picture containing plot, screenshot, diagram&#10;&#10;Description automatically generated">
            <a:extLst>
              <a:ext uri="{FF2B5EF4-FFF2-40B4-BE49-F238E27FC236}">
                <a16:creationId xmlns:a16="http://schemas.microsoft.com/office/drawing/2014/main" id="{859774C3-EC2B-005D-7471-E70036057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8854"/>
          <a:stretch/>
        </p:blipFill>
        <p:spPr>
          <a:xfrm>
            <a:off x="1513115" y="4103596"/>
            <a:ext cx="5892046" cy="1917587"/>
          </a:xfrm>
          <a:prstGeom prst="rect">
            <a:avLst/>
          </a:prstGeom>
        </p:spPr>
      </p:pic>
      <p:pic>
        <p:nvPicPr>
          <p:cNvPr id="12" name="Picture 11" descr="A picture containing plot, screenshot, diagram, line&#10;&#10;Description automatically generated">
            <a:extLst>
              <a:ext uri="{FF2B5EF4-FFF2-40B4-BE49-F238E27FC236}">
                <a16:creationId xmlns:a16="http://schemas.microsoft.com/office/drawing/2014/main" id="{35829851-2470-C9A1-3E20-649DED963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" r="9354"/>
          <a:stretch/>
        </p:blipFill>
        <p:spPr>
          <a:xfrm>
            <a:off x="1513114" y="1707742"/>
            <a:ext cx="5892047" cy="19175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A4D800-074B-3E10-DC0A-FBF86B604939}"/>
              </a:ext>
            </a:extLst>
          </p:cNvPr>
          <p:cNvSpPr txBox="1"/>
          <p:nvPr/>
        </p:nvSpPr>
        <p:spPr>
          <a:xfrm>
            <a:off x="3718002" y="3652423"/>
            <a:ext cx="180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 1: N-BEATS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23070-754D-10FA-9689-2FC776BB38E8}"/>
              </a:ext>
            </a:extLst>
          </p:cNvPr>
          <p:cNvSpPr txBox="1"/>
          <p:nvPr/>
        </p:nvSpPr>
        <p:spPr>
          <a:xfrm>
            <a:off x="3894801" y="6021183"/>
            <a:ext cx="162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 2: N-HITS </a:t>
            </a:r>
          </a:p>
        </p:txBody>
      </p:sp>
    </p:spTree>
    <p:extLst>
      <p:ext uri="{BB962C8B-B14F-4D97-AF65-F5344CB8AC3E}">
        <p14:creationId xmlns:p14="http://schemas.microsoft.com/office/powerpoint/2010/main" val="786570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C63D51-37DF-277C-DD8A-4680F2F9308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11172018"/>
              </p:ext>
            </p:extLst>
          </p:nvPr>
        </p:nvGraphicFramePr>
        <p:xfrm>
          <a:off x="319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9E89920-A6F6-F673-6316-4686221E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time of Timeseries Models </a:t>
            </a:r>
          </a:p>
        </p:txBody>
      </p:sp>
    </p:spTree>
    <p:extLst>
      <p:ext uri="{BB962C8B-B14F-4D97-AF65-F5344CB8AC3E}">
        <p14:creationId xmlns:p14="http://schemas.microsoft.com/office/powerpoint/2010/main" val="428675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E9868C-E4D4-7568-6898-9FD6E35130DA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71160678"/>
              </p:ext>
            </p:extLst>
          </p:nvPr>
        </p:nvGraphicFramePr>
        <p:xfrm>
          <a:off x="319088" y="1762185"/>
          <a:ext cx="8508993" cy="412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477">
                  <a:extLst>
                    <a:ext uri="{9D8B030D-6E8A-4147-A177-3AD203B41FA5}">
                      <a16:colId xmlns:a16="http://schemas.microsoft.com/office/drawing/2014/main" val="663064168"/>
                    </a:ext>
                  </a:extLst>
                </a:gridCol>
                <a:gridCol w="6837516">
                  <a:extLst>
                    <a:ext uri="{9D8B030D-6E8A-4147-A177-3AD203B41FA5}">
                      <a16:colId xmlns:a16="http://schemas.microsoft.com/office/drawing/2014/main" val="388125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u="none" strike="noStrike" kern="1200" baseline="0">
                          <a:solidFill>
                            <a:schemeClr val="tx1"/>
                          </a:solidFill>
                        </a:rPr>
                        <a:t>Strategy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u="none" strike="noStrike" kern="1200" baseline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5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Strategy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Native </a:t>
                      </a:r>
                      <a:r>
                        <a:rPr lang="en-US" sz="1800" b="0" u="none" strike="noStrike" kern="1200" baseline="0" err="1">
                          <a:solidFill>
                            <a:srgbClr val="000000"/>
                          </a:solidFill>
                        </a:rPr>
                        <a:t>Knative</a:t>
                      </a: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 Implementation with default </a:t>
                      </a:r>
                      <a:r>
                        <a:rPr lang="en-US" sz="1800" b="0" u="none" strike="noStrike" kern="1200" baseline="0" err="1">
                          <a:solidFill>
                            <a:srgbClr val="000000"/>
                          </a:solidFill>
                        </a:rPr>
                        <a:t>Knative</a:t>
                      </a: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 Pod </a:t>
                      </a:r>
                      <a:r>
                        <a:rPr lang="en-US" sz="1800" b="0" u="none" strike="noStrike" kern="1200" baseline="0" err="1">
                          <a:solidFill>
                            <a:srgbClr val="000000"/>
                          </a:solidFill>
                        </a:rPr>
                        <a:t>Autoscaler</a:t>
                      </a:r>
                      <a:endParaRPr lang="en-US" sz="1800" b="0" u="none" strike="noStrike" kern="1200" baseline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(KPA) settings.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84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Strategy 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Native </a:t>
                      </a:r>
                      <a:r>
                        <a:rPr lang="en-US" sz="1800" b="0" u="none" strike="noStrike" kern="1200" baseline="0" err="1">
                          <a:solidFill>
                            <a:srgbClr val="000000"/>
                          </a:solidFill>
                        </a:rPr>
                        <a:t>Knative</a:t>
                      </a: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 Implementation with KPA and concurrency level as 1.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3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Strategy 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err="1">
                          <a:solidFill>
                            <a:srgbClr val="000000"/>
                          </a:solidFill>
                        </a:rPr>
                        <a:t>SmartOpt</a:t>
                      </a: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 with a statistical ML model set as Fast Fourier Transform</a:t>
                      </a:r>
                    </a:p>
                    <a:p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is used along with KPA in </a:t>
                      </a:r>
                      <a:r>
                        <a:rPr lang="en-US" sz="1800" b="0" u="none" strike="noStrike" kern="1200" baseline="0" err="1">
                          <a:solidFill>
                            <a:srgbClr val="000000"/>
                          </a:solidFill>
                        </a:rPr>
                        <a:t>Knative</a:t>
                      </a: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. In (Concurrency determining)</a:t>
                      </a:r>
                    </a:p>
                    <a:p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Algorithm 1, minimum response time is used.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312250"/>
                  </a:ext>
                </a:extLst>
              </a:tr>
              <a:tr h="4120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Strategy 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err="1">
                          <a:solidFill>
                            <a:srgbClr val="000000"/>
                          </a:solidFill>
                        </a:rPr>
                        <a:t>SmartOpt</a:t>
                      </a: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 with deep learning model set as N-BEATS is used along with</a:t>
                      </a:r>
                    </a:p>
                    <a:p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KPA. In (Concurrency determining) Algorithm 1, minimum response</a:t>
                      </a:r>
                    </a:p>
                    <a:p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time is used.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69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Strategy 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err="1">
                          <a:solidFill>
                            <a:srgbClr val="000000"/>
                          </a:solidFill>
                        </a:rPr>
                        <a:t>SmartOpt</a:t>
                      </a: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 with deep learning model set as N-BEATS is used along with</a:t>
                      </a:r>
                    </a:p>
                    <a:p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KPA. In (Concurrency determining) Algorithm 1, average response time</a:t>
                      </a:r>
                    </a:p>
                    <a:p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is used.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8993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DAD39ED-2339-58E3-2BE8-61C9FBE7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Strategies Evaluated</a:t>
            </a:r>
          </a:p>
        </p:txBody>
      </p:sp>
    </p:spTree>
    <p:extLst>
      <p:ext uri="{BB962C8B-B14F-4D97-AF65-F5344CB8AC3E}">
        <p14:creationId xmlns:p14="http://schemas.microsoft.com/office/powerpoint/2010/main" val="501957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2313148"/>
            <a:ext cx="8508994" cy="4025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>
                <a:solidFill>
                  <a:srgbClr val="000000"/>
                </a:solidFill>
                <a:latin typeface="Arial"/>
              </a:rPr>
              <a:t>Response time of requests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>
                <a:solidFill>
                  <a:srgbClr val="000000"/>
                </a:solidFill>
                <a:latin typeface="Arial"/>
              </a:rPr>
              <a:t>Total requests fulfilled and the number of requests dropped.</a:t>
            </a: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>
                <a:solidFill>
                  <a:srgbClr val="000000"/>
                </a:solidFill>
                <a:latin typeface="Arial"/>
              </a:rPr>
              <a:t>Total containers active during the 15 minutes time interval for each test.</a:t>
            </a: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>
                <a:solidFill>
                  <a:srgbClr val="000000"/>
                </a:solidFill>
                <a:latin typeface="Arial"/>
              </a:rPr>
              <a:t>Total estimated costs required for each test.</a:t>
            </a: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>
                <a:solidFill>
                  <a:srgbClr val="000000"/>
                </a:solidFill>
                <a:latin typeface="Arial"/>
              </a:rPr>
              <a:t>Total number of SLO (Service Level Objectives) breached.</a:t>
            </a:r>
            <a:endParaRPr lang="de-DE" sz="180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7FA0C27-62A3-07B1-100E-9E9DFF1A51A5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D0BCC3-D386-4192-BAD0-91BB2DE6631F}" type="slidenum">
              <a:rPr/>
              <a:t>18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 err="1"/>
              <a:t>Strategy</a:t>
            </a:r>
            <a:r>
              <a:rPr lang="de-DE" b="1" dirty="0"/>
              <a:t> Evaluation </a:t>
            </a:r>
            <a:r>
              <a:rPr lang="de-DE" b="1" dirty="0" err="1"/>
              <a:t>Criteria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648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9B23F-A4A7-F5A1-4BD9-763A998D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 Generator Architecture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D65B008-590B-2477-CF32-C66179518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7" y="4168575"/>
            <a:ext cx="37814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17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1306F77-45A3-9898-38A0-8F83D30EFBF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7503" y="1950140"/>
            <a:ext cx="8508994" cy="4164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rgbClr val="000000"/>
                </a:solidFill>
                <a:latin typeface="Arial"/>
              </a:rPr>
              <a:t>Function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as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a Service (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FaaS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rgbClr val="000000"/>
                </a:solidFill>
                <a:latin typeface="Arial"/>
              </a:rPr>
              <a:t>Problem 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Cold Start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rgbClr val="000000"/>
                </a:solidFill>
                <a:latin typeface="Arial"/>
              </a:rPr>
              <a:t>Existing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Approaches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rgbClr val="000000"/>
                </a:solidFill>
                <a:latin typeface="Arial"/>
              </a:rPr>
              <a:t>Our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Contribution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rgbClr val="000000"/>
                </a:solidFill>
                <a:latin typeface="Arial"/>
              </a:rPr>
              <a:t>Methodology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rgbClr val="000000"/>
                </a:solidFill>
                <a:latin typeface="Arial"/>
              </a:rPr>
              <a:t>Experimental Setup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rgbClr val="000000"/>
                </a:solidFill>
                <a:latin typeface="Arial"/>
              </a:rPr>
              <a:t>Results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rgbClr val="000000"/>
                </a:solidFill>
                <a:latin typeface="Arial"/>
              </a:rPr>
              <a:t>Conclusion and 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Future Work</a:t>
            </a:r>
          </a:p>
          <a:p>
            <a:pPr marL="0" lvl="0" indent="0" hangingPunct="0">
              <a:lnSpc>
                <a:spcPct val="150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58496961-C9E3-F121-070D-60D311D7AE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9B23F-A4A7-F5A1-4BD9-763A998D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 Generator Architecture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D65B008-590B-2477-CF32-C66179518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09" y="4168576"/>
            <a:ext cx="37814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AE30BB0-48E1-2C3C-FC7D-866D9481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84" y="2428875"/>
            <a:ext cx="13525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0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9B23F-A4A7-F5A1-4BD9-763A998D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 Generator Architecture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D65B008-590B-2477-CF32-C66179518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14" y="4168582"/>
            <a:ext cx="37814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AE30BB0-48E1-2C3C-FC7D-866D9481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89" y="2428875"/>
            <a:ext cx="13525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BB8AF6B-BA04-5384-C77E-DE78D22B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396" y="2778280"/>
            <a:ext cx="28384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4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48" y="2364059"/>
            <a:ext cx="4066876" cy="81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4517378-472E-6867-527D-23834F54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74889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378223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2C888D-C8C2-EFDE-F9B9-831F63F63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9" y="2854714"/>
            <a:ext cx="4493801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42BF536-8B2D-4296-DD2A-3BDB1860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65695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389374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2C888D-C8C2-EFDE-F9B9-831F63F63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9" y="2865865"/>
            <a:ext cx="4493801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1530477-5731-7952-353E-3CCB196C4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24" y="3874520"/>
            <a:ext cx="4354148" cy="253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8ADD72C-AD2E-4F10-A9D1-3ADFA8FB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71818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2C888D-C8C2-EFDE-F9B9-831F63F63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9" y="2877016"/>
            <a:ext cx="4493801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1530477-5731-7952-353E-3CCB196C4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24" y="3874520"/>
            <a:ext cx="4354148" cy="253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FD7A75C-157C-6722-65B1-74CE9763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6D2CC-9B68-60AC-66D3-BB37FBAE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37" y="2107215"/>
            <a:ext cx="3687635" cy="21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99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2C888D-C8C2-EFDE-F9B9-831F63F63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7" y="2882082"/>
            <a:ext cx="4493801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60A78A-E874-C7D4-1933-8EAEDFB4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717" y="4041403"/>
            <a:ext cx="4354149" cy="2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21196DF-1793-19CF-CC75-B8AA994C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B7F8FA9-F899-6C38-634E-9E83E497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37" y="2107215"/>
            <a:ext cx="3687635" cy="21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632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C3BABE1-349F-7D0E-9CD9-158070EE2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0" y="2878612"/>
            <a:ext cx="4503362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60A78A-E874-C7D4-1933-8EAEDFB4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717" y="4041403"/>
            <a:ext cx="4354149" cy="2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BF23BBD-EC60-D240-022A-B88C0A5A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E73EF91-C76B-9CE7-2DF8-FBEF03E9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37" y="2107215"/>
            <a:ext cx="3687635" cy="21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01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A878EA5-C12E-47FF-0B73-6E8765E6F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01" y="2881357"/>
            <a:ext cx="4503361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60A78A-E874-C7D4-1933-8EAEDFB4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717" y="4041403"/>
            <a:ext cx="4354149" cy="2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BFFB80B9-068A-6895-AF87-993D77D8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9207FC8-3B8D-1FB4-B5AE-1B74D4418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37" y="2107215"/>
            <a:ext cx="3687635" cy="21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69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3842C31-72BF-3AEA-7A62-A2FE0F2A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0" y="2877014"/>
            <a:ext cx="4503870" cy="357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60A78A-E874-C7D4-1933-8EAEDFB4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717" y="4041403"/>
            <a:ext cx="4354149" cy="2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C6E76D5F-133A-B45C-B64E-684803C0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D83B162F-A990-026C-B4C2-2F23D165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62" y="2106836"/>
            <a:ext cx="368891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82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1306F77-45A3-9898-38A0-8F83D30EFBF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7503" y="1950140"/>
            <a:ext cx="8508994" cy="4164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rgbClr val="000000"/>
                </a:solidFill>
                <a:latin typeface="Arial"/>
              </a:rPr>
              <a:t>Function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as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a Service (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FaaS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/>
              </a:rPr>
              <a:t>Existing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Approach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Our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Contribution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Methodology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Experimental Setup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Results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/>
              </a:rPr>
              <a:t>Conclusion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Future Work</a:t>
            </a:r>
          </a:p>
          <a:p>
            <a:pPr marL="0" lvl="0" indent="0" hangingPunct="0">
              <a:lnSpc>
                <a:spcPct val="150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58496961-C9E3-F121-070D-60D311D7AE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Outline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F30689C3-C3DE-B31A-CB1C-CD780B3B88A3}"/>
              </a:ext>
            </a:extLst>
          </p:cNvPr>
          <p:cNvSpPr/>
          <p:nvPr/>
        </p:nvSpPr>
        <p:spPr>
          <a:xfrm>
            <a:off x="4886325" y="2019300"/>
            <a:ext cx="685800" cy="3333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09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3842C31-72BF-3AEA-7A62-A2FE0F2A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0" y="2877014"/>
            <a:ext cx="4503870" cy="357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60A78A-E874-C7D4-1933-8EAEDFB4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717" y="4041403"/>
            <a:ext cx="4354149" cy="2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C6E76D5F-133A-B45C-B64E-684803C0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B3312B-729E-B58A-84FD-4DA2935BE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61" y="2106836"/>
            <a:ext cx="3688911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881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F1AC88-545D-DA03-078A-F57A66E4A98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19088" y="1762125"/>
            <a:ext cx="8509000" cy="4699000"/>
          </a:xfrm>
        </p:spPr>
        <p:txBody>
          <a:bodyPr/>
          <a:lstStyle/>
          <a:p>
            <a:r>
              <a:rPr lang="en-US" dirty="0"/>
              <a:t>Describe about experiment workflow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Categories</a:t>
            </a:r>
          </a:p>
          <a:p>
            <a:r>
              <a:rPr lang="en-US" dirty="0"/>
              <a:t>Time period</a:t>
            </a:r>
          </a:p>
          <a:p>
            <a:r>
              <a:rPr lang="en-US" dirty="0"/>
              <a:t> Python functions and reason behind why those things were done</a:t>
            </a:r>
          </a:p>
          <a:p>
            <a:endParaRPr lang="en-US" dirty="0"/>
          </a:p>
          <a:p>
            <a:r>
              <a:rPr lang="en-US" dirty="0"/>
              <a:t>Why the strategies were chosen?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28E84A-F283-2ACE-5294-C26CCA59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Workflow</a:t>
            </a:r>
          </a:p>
        </p:txBody>
      </p:sp>
    </p:spTree>
    <p:extLst>
      <p:ext uri="{BB962C8B-B14F-4D97-AF65-F5344CB8AC3E}">
        <p14:creationId xmlns:p14="http://schemas.microsoft.com/office/powerpoint/2010/main" val="1326031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F5CC5-18CC-1A11-1032-CA9258BB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2" y="989610"/>
            <a:ext cx="8508994" cy="410364"/>
          </a:xfrm>
        </p:spPr>
        <p:txBody>
          <a:bodyPr/>
          <a:lstStyle/>
          <a:p>
            <a:r>
              <a:rPr lang="en-US" b="1" dirty="0"/>
              <a:t>Response Time – Category 1</a:t>
            </a:r>
          </a:p>
        </p:txBody>
      </p:sp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846C456-B7E8-7EF2-53B5-B3F36577E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7328" r="8536"/>
          <a:stretch/>
        </p:blipFill>
        <p:spPr>
          <a:xfrm>
            <a:off x="1309961" y="1399974"/>
            <a:ext cx="6524078" cy="2384456"/>
          </a:xfrm>
          <a:prstGeom prst="rect">
            <a:avLst/>
          </a:prstGeom>
        </p:spPr>
      </p:pic>
      <p:pic>
        <p:nvPicPr>
          <p:cNvPr id="7" name="Picture 6" descr="A picture containing diagram, line, plot">
            <a:extLst>
              <a:ext uri="{FF2B5EF4-FFF2-40B4-BE49-F238E27FC236}">
                <a16:creationId xmlns:a16="http://schemas.microsoft.com/office/drawing/2014/main" id="{BD33EEC2-F9A7-9AAB-D08E-E99F28537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7328" r="8536"/>
          <a:stretch/>
        </p:blipFill>
        <p:spPr>
          <a:xfrm>
            <a:off x="1309961" y="4081755"/>
            <a:ext cx="6524078" cy="2384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80706-F4D3-CB24-8493-5DFBD06DA2E3}"/>
              </a:ext>
            </a:extLst>
          </p:cNvPr>
          <p:cNvSpPr txBox="1"/>
          <p:nvPr/>
        </p:nvSpPr>
        <p:spPr>
          <a:xfrm>
            <a:off x="3495839" y="3748427"/>
            <a:ext cx="248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1: Response Time (J)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88554-8C4A-5FEC-2F5A-1A6511DD2FA8}"/>
              </a:ext>
            </a:extLst>
          </p:cNvPr>
          <p:cNvSpPr txBox="1"/>
          <p:nvPr/>
        </p:nvSpPr>
        <p:spPr>
          <a:xfrm>
            <a:off x="3165300" y="6466212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User Requests Pattern</a:t>
            </a:r>
          </a:p>
        </p:txBody>
      </p:sp>
    </p:spTree>
    <p:extLst>
      <p:ext uri="{BB962C8B-B14F-4D97-AF65-F5344CB8AC3E}">
        <p14:creationId xmlns:p14="http://schemas.microsoft.com/office/powerpoint/2010/main" val="4047579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52AD01-578D-A231-1434-F6D8AC53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2" y="956563"/>
            <a:ext cx="8508994" cy="410364"/>
          </a:xfrm>
        </p:spPr>
        <p:txBody>
          <a:bodyPr/>
          <a:lstStyle/>
          <a:p>
            <a:r>
              <a:rPr lang="en-US" b="1" dirty="0"/>
              <a:t>Response Time – Category 2</a:t>
            </a:r>
          </a:p>
        </p:txBody>
      </p:sp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51F6526-D737-EDC0-563B-5FF65BCA9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476" r="8536"/>
          <a:stretch/>
        </p:blipFill>
        <p:spPr>
          <a:xfrm>
            <a:off x="1359837" y="1413843"/>
            <a:ext cx="6535227" cy="23589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82D104-4511-71D0-2E7D-2B331183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7" y="4117758"/>
            <a:ext cx="6535227" cy="2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15E3B-AB57-5204-8665-7CB9880C5AEC}"/>
              </a:ext>
            </a:extLst>
          </p:cNvPr>
          <p:cNvSpPr txBox="1"/>
          <p:nvPr/>
        </p:nvSpPr>
        <p:spPr>
          <a:xfrm>
            <a:off x="3495840" y="3748427"/>
            <a:ext cx="249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Response Time (H)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9EF35-9992-987F-B38E-52F3BC338660}"/>
              </a:ext>
            </a:extLst>
          </p:cNvPr>
          <p:cNvSpPr txBox="1"/>
          <p:nvPr/>
        </p:nvSpPr>
        <p:spPr>
          <a:xfrm>
            <a:off x="3165300" y="6448130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User Requests Pattern</a:t>
            </a:r>
          </a:p>
        </p:txBody>
      </p:sp>
    </p:spTree>
    <p:extLst>
      <p:ext uri="{BB962C8B-B14F-4D97-AF65-F5344CB8AC3E}">
        <p14:creationId xmlns:p14="http://schemas.microsoft.com/office/powerpoint/2010/main" val="1016997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9A8AA-FA5A-27DB-EEFC-3DEDB0B0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 – Category 3</a:t>
            </a:r>
          </a:p>
        </p:txBody>
      </p:sp>
      <p:pic>
        <p:nvPicPr>
          <p:cNvPr id="7" name="Picture 6" descr="A picture containing diagram, line, plot, screenshot">
            <a:extLst>
              <a:ext uri="{FF2B5EF4-FFF2-40B4-BE49-F238E27FC236}">
                <a16:creationId xmlns:a16="http://schemas.microsoft.com/office/drawing/2014/main" id="{4E733123-8794-5E11-0DAA-FCE6437185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9207" r="8659"/>
          <a:stretch/>
        </p:blipFill>
        <p:spPr>
          <a:xfrm>
            <a:off x="1582686" y="4117759"/>
            <a:ext cx="6167411" cy="2211595"/>
          </a:xfrm>
          <a:prstGeom prst="rect">
            <a:avLst/>
          </a:prstGeom>
        </p:spPr>
      </p:pic>
      <p:pic>
        <p:nvPicPr>
          <p:cNvPr id="9" name="Picture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A6450CC-1DE2-CECC-3C5E-BBECBA18BD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842" r="8171"/>
          <a:stretch/>
        </p:blipFill>
        <p:spPr>
          <a:xfrm>
            <a:off x="1572244" y="1600784"/>
            <a:ext cx="6177853" cy="2211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C4510-8CDA-3A90-1FFD-996B6F36CC0D}"/>
              </a:ext>
            </a:extLst>
          </p:cNvPr>
          <p:cNvSpPr txBox="1"/>
          <p:nvPr/>
        </p:nvSpPr>
        <p:spPr>
          <a:xfrm>
            <a:off x="3495840" y="3748427"/>
            <a:ext cx="245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Response Time (E)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FB89E-9B36-B4A4-BE57-3690194B91B1}"/>
              </a:ext>
            </a:extLst>
          </p:cNvPr>
          <p:cNvSpPr txBox="1"/>
          <p:nvPr/>
        </p:nvSpPr>
        <p:spPr>
          <a:xfrm>
            <a:off x="3254510" y="6329354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User Requests Pattern</a:t>
            </a:r>
          </a:p>
        </p:txBody>
      </p:sp>
    </p:spTree>
    <p:extLst>
      <p:ext uri="{BB962C8B-B14F-4D97-AF65-F5344CB8AC3E}">
        <p14:creationId xmlns:p14="http://schemas.microsoft.com/office/powerpoint/2010/main" val="4071731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11C08-B68A-37A3-D976-A09322E9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 – Category 4</a:t>
            </a:r>
          </a:p>
        </p:txBody>
      </p:sp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0F326E2-53F7-06F9-3CC7-2B7E510396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842" r="8659"/>
          <a:stretch/>
        </p:blipFill>
        <p:spPr>
          <a:xfrm>
            <a:off x="1512460" y="1592306"/>
            <a:ext cx="6119079" cy="2203105"/>
          </a:xfrm>
          <a:prstGeom prst="rect">
            <a:avLst/>
          </a:prstGeom>
        </p:spPr>
      </p:pic>
      <p:pic>
        <p:nvPicPr>
          <p:cNvPr id="9" name="Picture 8" descr="A picture containing diagram, screenshot, line, plot&#10;&#10;Description automatically generated">
            <a:extLst>
              <a:ext uri="{FF2B5EF4-FFF2-40B4-BE49-F238E27FC236}">
                <a16:creationId xmlns:a16="http://schemas.microsoft.com/office/drawing/2014/main" id="{6DA7E297-CA36-A786-4FBD-706D9D8B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9207" r="8415"/>
          <a:stretch/>
        </p:blipFill>
        <p:spPr>
          <a:xfrm>
            <a:off x="1452786" y="4084501"/>
            <a:ext cx="6178754" cy="2203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FB389-B1C2-ED1C-0279-D0F1327A4274}"/>
              </a:ext>
            </a:extLst>
          </p:cNvPr>
          <p:cNvSpPr txBox="1"/>
          <p:nvPr/>
        </p:nvSpPr>
        <p:spPr>
          <a:xfrm>
            <a:off x="3165300" y="6290546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User Requests Pattern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69E9-FFCF-1957-7B2D-A27282842319}"/>
              </a:ext>
            </a:extLst>
          </p:cNvPr>
          <p:cNvSpPr txBox="1"/>
          <p:nvPr/>
        </p:nvSpPr>
        <p:spPr>
          <a:xfrm>
            <a:off x="3495838" y="3722258"/>
            <a:ext cx="2420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Response Time (J)</a:t>
            </a:r>
          </a:p>
        </p:txBody>
      </p:sp>
    </p:spTree>
    <p:extLst>
      <p:ext uri="{BB962C8B-B14F-4D97-AF65-F5344CB8AC3E}">
        <p14:creationId xmlns:p14="http://schemas.microsoft.com/office/powerpoint/2010/main" val="3719188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AF504-D89B-561C-0EB6-F2BAB610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4C27E-2162-3AFF-FF9E-E77903AE6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10593" r="9390" b="5239"/>
          <a:stretch/>
        </p:blipFill>
        <p:spPr>
          <a:xfrm>
            <a:off x="234175" y="2527752"/>
            <a:ext cx="4106413" cy="2980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B5340-97D1-3DFC-247F-4DF116A2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10748" r="9223" b="6173"/>
          <a:stretch/>
        </p:blipFill>
        <p:spPr>
          <a:xfrm>
            <a:off x="4721671" y="2527752"/>
            <a:ext cx="4106412" cy="2977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5FD1A2-D30B-8A74-B4EE-63FF36831CB2}"/>
              </a:ext>
            </a:extLst>
          </p:cNvPr>
          <p:cNvSpPr txBox="1"/>
          <p:nvPr/>
        </p:nvSpPr>
        <p:spPr>
          <a:xfrm>
            <a:off x="1211221" y="5678998"/>
            <a:ext cx="20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Category 1 (J)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837AF-36B2-1EF3-290A-EE3E9A58050F}"/>
              </a:ext>
            </a:extLst>
          </p:cNvPr>
          <p:cNvSpPr txBox="1"/>
          <p:nvPr/>
        </p:nvSpPr>
        <p:spPr>
          <a:xfrm>
            <a:off x="5902811" y="5678998"/>
            <a:ext cx="208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Category 2 (H)</a:t>
            </a:r>
          </a:p>
        </p:txBody>
      </p:sp>
    </p:spTree>
    <p:extLst>
      <p:ext uri="{BB962C8B-B14F-4D97-AF65-F5344CB8AC3E}">
        <p14:creationId xmlns:p14="http://schemas.microsoft.com/office/powerpoint/2010/main" val="4086692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AF504-D89B-561C-0EB6-F2BAB610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FD1A2-D30B-8A74-B4EE-63FF36831CB2}"/>
              </a:ext>
            </a:extLst>
          </p:cNvPr>
          <p:cNvSpPr txBox="1"/>
          <p:nvPr/>
        </p:nvSpPr>
        <p:spPr>
          <a:xfrm>
            <a:off x="1211221" y="5678998"/>
            <a:ext cx="205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Category 3 (E)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837AF-36B2-1EF3-290A-EE3E9A58050F}"/>
              </a:ext>
            </a:extLst>
          </p:cNvPr>
          <p:cNvSpPr txBox="1"/>
          <p:nvPr/>
        </p:nvSpPr>
        <p:spPr>
          <a:xfrm>
            <a:off x="5902811" y="5678998"/>
            <a:ext cx="206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Category 4 (B)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D7667-DD5C-45AC-5CB0-7F1359A8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9486" r="8133" b="4513"/>
          <a:stretch/>
        </p:blipFill>
        <p:spPr>
          <a:xfrm>
            <a:off x="4715733" y="2481470"/>
            <a:ext cx="4133094" cy="3038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DEB7F4-15C9-C2CC-AAE4-F3E68E3AF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10747" r="9032" b="5412"/>
          <a:stretch/>
        </p:blipFill>
        <p:spPr>
          <a:xfrm>
            <a:off x="156117" y="2481471"/>
            <a:ext cx="4272150" cy="30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71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D619B8-F7D5-EC67-4E3A-902B73280617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75923592"/>
              </p:ext>
            </p:extLst>
          </p:nvPr>
        </p:nvGraphicFramePr>
        <p:xfrm>
          <a:off x="94475" y="1594271"/>
          <a:ext cx="8642811" cy="5011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1A3E17-3DA9-DD6C-6E50-018F49821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3" y="882824"/>
            <a:ext cx="8508994" cy="410369"/>
          </a:xfrm>
        </p:spPr>
        <p:txBody>
          <a:bodyPr/>
          <a:lstStyle/>
          <a:p>
            <a:r>
              <a:rPr lang="en-US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Total Requests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erved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95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C63D51-37DF-277C-DD8A-4680F2F9308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906244149"/>
              </p:ext>
            </p:extLst>
          </p:nvPr>
        </p:nvGraphicFramePr>
        <p:xfrm>
          <a:off x="319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9E89920-A6F6-F673-6316-4686221E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 Costs Estimates</a:t>
            </a:r>
          </a:p>
        </p:txBody>
      </p:sp>
    </p:spTree>
    <p:extLst>
      <p:ext uri="{BB962C8B-B14F-4D97-AF65-F5344CB8AC3E}">
        <p14:creationId xmlns:p14="http://schemas.microsoft.com/office/powerpoint/2010/main" val="168945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1306F77-45A3-9898-38A0-8F83D30EFBF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7503" y="1950140"/>
            <a:ext cx="8508994" cy="4164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Function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as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a Service (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FaaS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)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latin typeface="Arial"/>
              </a:rPr>
              <a:t>Existing</a:t>
            </a:r>
            <a:r>
              <a:rPr lang="de-DE" sz="2000">
                <a:latin typeface="Arial"/>
              </a:rPr>
              <a:t> Approach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Our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Contribution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Methodology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Experimental Setup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Results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/>
              </a:rPr>
              <a:t>Conclusion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Future Work</a:t>
            </a:r>
          </a:p>
          <a:p>
            <a:pPr marL="0" lvl="0" indent="0" hangingPunct="0">
              <a:lnSpc>
                <a:spcPct val="150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58496961-C9E3-F121-070D-60D311D7AE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Outline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F30689C3-C3DE-B31A-CB1C-CD780B3B88A3}"/>
              </a:ext>
            </a:extLst>
          </p:cNvPr>
          <p:cNvSpPr/>
          <p:nvPr/>
        </p:nvSpPr>
        <p:spPr>
          <a:xfrm>
            <a:off x="4914900" y="2447925"/>
            <a:ext cx="685800" cy="3333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3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C63D51-37DF-277C-DD8A-4680F2F9308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784503681"/>
              </p:ext>
            </p:extLst>
          </p:nvPr>
        </p:nvGraphicFramePr>
        <p:xfrm>
          <a:off x="319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9E89920-A6F6-F673-6316-4686221E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SLO Violation</a:t>
            </a:r>
          </a:p>
        </p:txBody>
      </p:sp>
    </p:spTree>
    <p:extLst>
      <p:ext uri="{BB962C8B-B14F-4D97-AF65-F5344CB8AC3E}">
        <p14:creationId xmlns:p14="http://schemas.microsoft.com/office/powerpoint/2010/main" val="127667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AF504-D89B-561C-0EB6-F2BAB610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Container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FD1A2-D30B-8A74-B4EE-63FF36831CB2}"/>
              </a:ext>
            </a:extLst>
          </p:cNvPr>
          <p:cNvSpPr txBox="1"/>
          <p:nvPr/>
        </p:nvSpPr>
        <p:spPr>
          <a:xfrm>
            <a:off x="1318774" y="5863664"/>
            <a:ext cx="20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Category 1 (J)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837AF-36B2-1EF3-290A-EE3E9A58050F}"/>
              </a:ext>
            </a:extLst>
          </p:cNvPr>
          <p:cNvSpPr txBox="1"/>
          <p:nvPr/>
        </p:nvSpPr>
        <p:spPr>
          <a:xfrm>
            <a:off x="5777325" y="5863664"/>
            <a:ext cx="208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Category 2 (G)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0BD90-4CF4-8A1E-2B5A-146CD370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10747" r="9223"/>
          <a:stretch/>
        </p:blipFill>
        <p:spPr>
          <a:xfrm>
            <a:off x="77382" y="2370387"/>
            <a:ext cx="4494618" cy="3493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702BA-C7AB-B1E2-A378-A69FBF934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10747" r="9223"/>
          <a:stretch/>
        </p:blipFill>
        <p:spPr>
          <a:xfrm>
            <a:off x="4572000" y="2352906"/>
            <a:ext cx="4494618" cy="34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0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8E3F28-0A17-2521-3EB7-BF3DDA2266CE}"/>
              </a:ext>
            </a:extLst>
          </p:cNvPr>
          <p:cNvSpPr>
            <a:spLocks noGrp="1"/>
          </p:cNvSpPr>
          <p:nvPr>
            <p:ph sz="quarter" idx="4294967295"/>
          </p:nvPr>
        </p:nvSpPr>
        <p:spPr/>
        <p:txBody>
          <a:bodyPr/>
          <a:lstStyle/>
          <a:p>
            <a:r>
              <a:rPr lang="en-US"/>
              <a:t>Which thing worked best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C5A23-0399-CF82-7E04-D8A6094C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9287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97199C-349F-145D-C13D-4D1AA383C11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19088" y="1762125"/>
            <a:ext cx="8509000" cy="46990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Integrate the utilization level of containers as an additional parameter in our tool to further improve the creation of a configuration policy for the functions.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Resources for the pods like vCPU and Memory were fixed during our experimentation. Need to evaluate the impact of these resource changes on the function's performance.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Due to budget constraints scaling of functions was set max at 80 which can be increased for functions which have very high invocations.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F197FD-AA4A-5613-F6E4-714824FC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85048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4DE010-B446-6C4D-1249-B03622A3C16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4699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>
                <a:solidFill>
                  <a:srgbClr val="000000"/>
                </a:solidFill>
                <a:latin typeface="Arial"/>
              </a:rPr>
              <a:t>Als erstes soll mit schwarz und weiß gearbeitet werden.</a:t>
            </a:r>
            <a:br>
              <a:rPr lang="de-DE" sz="1600">
                <a:solidFill>
                  <a:srgbClr val="000000"/>
                </a:solidFill>
                <a:latin typeface="Arial"/>
              </a:rPr>
            </a:br>
            <a:r>
              <a:rPr lang="de-DE" sz="1600">
                <a:solidFill>
                  <a:srgbClr val="000000"/>
                </a:solidFill>
                <a:latin typeface="Arial"/>
              </a:rPr>
              <a:t>Für Aufwändigere Darstellungen sind Farben mit Bedacht und in möglichst geringem Umfang einzusetzen.</a:t>
            </a:r>
            <a:br>
              <a:rPr lang="de-DE" sz="1600">
                <a:solidFill>
                  <a:srgbClr val="000000"/>
                </a:solidFill>
                <a:latin typeface="Arial"/>
              </a:rPr>
            </a:br>
            <a:endParaRPr lang="de-DE" sz="160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>
                <a:solidFill>
                  <a:srgbClr val="000000"/>
                </a:solidFill>
                <a:latin typeface="Arial"/>
              </a:rPr>
              <a:t>In diesem Folienmaster ist die Farbpalette festgelegt.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>
                <a:solidFill>
                  <a:srgbClr val="000000"/>
                </a:solidFill>
                <a:latin typeface="Arial"/>
              </a:rPr>
              <a:t>Zuerst mit den Primärfarben arbeiten.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>
                <a:solidFill>
                  <a:srgbClr val="000000"/>
                </a:solidFill>
                <a:latin typeface="Arial"/>
              </a:rPr>
              <a:t>Für z.B. komplexe Diagramme stehen nochSekundärfarben zur Verfügung.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>
                <a:solidFill>
                  <a:srgbClr val="000000"/>
                </a:solidFill>
                <a:latin typeface="Arial"/>
              </a:rPr>
              <a:t>Gering im Einsatz sind die Akzentfarben.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EB9C9260-DC95-F7F9-46D0-55B2A35B476F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8BF6AA9-7B8C-4A8C-935B-2DA7AFFDA44A}" type="slidenum">
              <a:rPr/>
              <a:t>44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3E84E57-D328-B26E-3E20-984633E42ED7}"/>
              </a:ext>
            </a:extLst>
          </p:cNvPr>
          <p:cNvSpPr txBox="1"/>
          <p:nvPr/>
        </p:nvSpPr>
        <p:spPr>
          <a:xfrm>
            <a:off x="311161" y="6473311"/>
            <a:ext cx="646427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Dr. rer. nat. Erika Mustermann (TUM) | kann beliebig erweitert werden | Infos mit Strich trennen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C7C5BB22-E35F-4C67-0677-758C5D6C3E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Farben</a:t>
            </a:r>
          </a:p>
        </p:txBody>
      </p:sp>
      <p:sp>
        <p:nvSpPr>
          <p:cNvPr id="6" name="Rechteck 13">
            <a:extLst>
              <a:ext uri="{FF2B5EF4-FFF2-40B4-BE49-F238E27FC236}">
                <a16:creationId xmlns:a16="http://schemas.microsoft.com/office/drawing/2014/main" id="{C376C238-BE5D-345D-7DBC-152556BE6B79}"/>
              </a:ext>
            </a:extLst>
          </p:cNvPr>
          <p:cNvSpPr/>
          <p:nvPr/>
        </p:nvSpPr>
        <p:spPr>
          <a:xfrm>
            <a:off x="321731" y="3843872"/>
            <a:ext cx="855128" cy="245534"/>
          </a:xfrm>
          <a:prstGeom prst="rect">
            <a:avLst/>
          </a:prstGeom>
          <a:solidFill>
            <a:srgbClr val="0065BD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5293"/>
              </a:solidFill>
              <a:uFillTx/>
              <a:latin typeface="Arial"/>
            </a:endParaRPr>
          </a:p>
        </p:txBody>
      </p:sp>
      <p:sp>
        <p:nvSpPr>
          <p:cNvPr id="7" name="Rechteck 23">
            <a:extLst>
              <a:ext uri="{FF2B5EF4-FFF2-40B4-BE49-F238E27FC236}">
                <a16:creationId xmlns:a16="http://schemas.microsoft.com/office/drawing/2014/main" id="{A782A45A-3126-DC44-B8E3-44E16608C373}"/>
              </a:ext>
            </a:extLst>
          </p:cNvPr>
          <p:cNvSpPr/>
          <p:nvPr/>
        </p:nvSpPr>
        <p:spPr>
          <a:xfrm>
            <a:off x="1295403" y="3843872"/>
            <a:ext cx="855128" cy="245534"/>
          </a:xfrm>
          <a:prstGeom prst="rect">
            <a:avLst/>
          </a:prstGeom>
          <a:solidFill>
            <a:srgbClr val="000000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Rechteck 24">
            <a:extLst>
              <a:ext uri="{FF2B5EF4-FFF2-40B4-BE49-F238E27FC236}">
                <a16:creationId xmlns:a16="http://schemas.microsoft.com/office/drawing/2014/main" id="{5C05A41E-1C6E-3662-9CF2-60493812CD20}"/>
              </a:ext>
            </a:extLst>
          </p:cNvPr>
          <p:cNvSpPr/>
          <p:nvPr/>
        </p:nvSpPr>
        <p:spPr>
          <a:xfrm>
            <a:off x="2260597" y="3843872"/>
            <a:ext cx="855128" cy="245534"/>
          </a:xfrm>
          <a:prstGeom prst="rect">
            <a:avLst/>
          </a:prstGeom>
          <a:solidFill>
            <a:srgbClr val="FFFFFF"/>
          </a:solidFill>
          <a:ln w="6345" cap="flat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Rechteck 25">
            <a:extLst>
              <a:ext uri="{FF2B5EF4-FFF2-40B4-BE49-F238E27FC236}">
                <a16:creationId xmlns:a16="http://schemas.microsoft.com/office/drawing/2014/main" id="{F2CE291E-82A3-AA0B-A3BB-F258A718B45C}"/>
              </a:ext>
            </a:extLst>
          </p:cNvPr>
          <p:cNvSpPr/>
          <p:nvPr/>
        </p:nvSpPr>
        <p:spPr>
          <a:xfrm>
            <a:off x="321731" y="4665131"/>
            <a:ext cx="855128" cy="245534"/>
          </a:xfrm>
          <a:prstGeom prst="rect">
            <a:avLst/>
          </a:prstGeom>
          <a:solidFill>
            <a:srgbClr val="005293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Rechteck 26">
            <a:extLst>
              <a:ext uri="{FF2B5EF4-FFF2-40B4-BE49-F238E27FC236}">
                <a16:creationId xmlns:a16="http://schemas.microsoft.com/office/drawing/2014/main" id="{B51B95DB-C85D-ACDC-CA1D-A33F4DBEAC5C}"/>
              </a:ext>
            </a:extLst>
          </p:cNvPr>
          <p:cNvSpPr/>
          <p:nvPr/>
        </p:nvSpPr>
        <p:spPr>
          <a:xfrm>
            <a:off x="1295403" y="4665131"/>
            <a:ext cx="855128" cy="245534"/>
          </a:xfrm>
          <a:prstGeom prst="rect">
            <a:avLst/>
          </a:prstGeom>
          <a:solidFill>
            <a:srgbClr val="64A0C8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Rechteck 27">
            <a:extLst>
              <a:ext uri="{FF2B5EF4-FFF2-40B4-BE49-F238E27FC236}">
                <a16:creationId xmlns:a16="http://schemas.microsoft.com/office/drawing/2014/main" id="{E9869C50-B7D5-3C66-0258-726D11FB3961}"/>
              </a:ext>
            </a:extLst>
          </p:cNvPr>
          <p:cNvSpPr/>
          <p:nvPr/>
        </p:nvSpPr>
        <p:spPr>
          <a:xfrm>
            <a:off x="2260597" y="4665131"/>
            <a:ext cx="855128" cy="245534"/>
          </a:xfrm>
          <a:prstGeom prst="rect">
            <a:avLst/>
          </a:prstGeom>
          <a:solidFill>
            <a:srgbClr val="98C6EA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" name="Rechteck 28">
            <a:extLst>
              <a:ext uri="{FF2B5EF4-FFF2-40B4-BE49-F238E27FC236}">
                <a16:creationId xmlns:a16="http://schemas.microsoft.com/office/drawing/2014/main" id="{2D9B056F-F126-BDDC-8248-5352BFF1F24C}"/>
              </a:ext>
            </a:extLst>
          </p:cNvPr>
          <p:cNvSpPr/>
          <p:nvPr/>
        </p:nvSpPr>
        <p:spPr>
          <a:xfrm>
            <a:off x="3225802" y="4665131"/>
            <a:ext cx="855128" cy="245534"/>
          </a:xfrm>
          <a:prstGeom prst="rect">
            <a:avLst/>
          </a:prstGeom>
          <a:solidFill>
            <a:srgbClr val="999999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" name="Rechteck 35">
            <a:extLst>
              <a:ext uri="{FF2B5EF4-FFF2-40B4-BE49-F238E27FC236}">
                <a16:creationId xmlns:a16="http://schemas.microsoft.com/office/drawing/2014/main" id="{4F084AF5-4284-70E5-4C3C-C10F3693189D}"/>
              </a:ext>
            </a:extLst>
          </p:cNvPr>
          <p:cNvSpPr/>
          <p:nvPr/>
        </p:nvSpPr>
        <p:spPr>
          <a:xfrm>
            <a:off x="321731" y="5529797"/>
            <a:ext cx="855128" cy="245534"/>
          </a:xfrm>
          <a:prstGeom prst="rect">
            <a:avLst/>
          </a:prstGeom>
          <a:solidFill>
            <a:srgbClr val="E37222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" name="Rechteck 36">
            <a:extLst>
              <a:ext uri="{FF2B5EF4-FFF2-40B4-BE49-F238E27FC236}">
                <a16:creationId xmlns:a16="http://schemas.microsoft.com/office/drawing/2014/main" id="{5280E297-D619-0862-3EB8-1AFBA06F64CB}"/>
              </a:ext>
            </a:extLst>
          </p:cNvPr>
          <p:cNvSpPr/>
          <p:nvPr/>
        </p:nvSpPr>
        <p:spPr>
          <a:xfrm>
            <a:off x="1295403" y="5529797"/>
            <a:ext cx="855128" cy="245534"/>
          </a:xfrm>
          <a:prstGeom prst="rect">
            <a:avLst/>
          </a:prstGeom>
          <a:solidFill>
            <a:srgbClr val="A2AD00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" name="Rechteck 37">
            <a:extLst>
              <a:ext uri="{FF2B5EF4-FFF2-40B4-BE49-F238E27FC236}">
                <a16:creationId xmlns:a16="http://schemas.microsoft.com/office/drawing/2014/main" id="{444C165B-8A77-D44E-4888-88082F2FEA48}"/>
              </a:ext>
            </a:extLst>
          </p:cNvPr>
          <p:cNvSpPr/>
          <p:nvPr/>
        </p:nvSpPr>
        <p:spPr>
          <a:xfrm>
            <a:off x="2260597" y="5529797"/>
            <a:ext cx="855128" cy="245534"/>
          </a:xfrm>
          <a:prstGeom prst="rect">
            <a:avLst/>
          </a:prstGeom>
          <a:solidFill>
            <a:srgbClr val="DAD7CB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BCA88AE-B6C3-0310-3B3C-2CD6409B0D1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4699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>
                <a:solidFill>
                  <a:srgbClr val="000000"/>
                </a:solidFill>
                <a:latin typeface="Arial"/>
              </a:rPr>
              <a:t>Als Grundlage dient der Corporate Design Style Guide der TUM.</a:t>
            </a:r>
            <a:br>
              <a:rPr lang="de-DE" sz="1600" dirty="0">
                <a:solidFill>
                  <a:srgbClr val="000000"/>
                </a:solidFill>
                <a:latin typeface="Arial"/>
              </a:rPr>
            </a:br>
            <a:r>
              <a:rPr lang="de-DE" sz="1600" dirty="0">
                <a:solidFill>
                  <a:srgbClr val="000000"/>
                </a:solidFill>
                <a:latin typeface="Arial"/>
              </a:rPr>
              <a:t>Die Präsentationsvorlage ist auf gute Lesbarkeit und klare Darstellung von Informationen optimiert.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A5DE6F4E-4215-5183-48B6-7ADF979F2799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7A40E0-DF3B-4EB6-A791-4C00A135FFEB}" type="slidenum">
              <a:rPr/>
              <a:t>5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493D4509-7008-E361-25D7-F70FD7F7CE28}"/>
              </a:ext>
            </a:extLst>
          </p:cNvPr>
          <p:cNvSpPr txBox="1"/>
          <p:nvPr/>
        </p:nvSpPr>
        <p:spPr>
          <a:xfrm>
            <a:off x="311161" y="6473311"/>
            <a:ext cx="646427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Dr. rer. nat. Erika Mustermann (TUM) | kann beliebig erweitert werden | Infos mit Strich trennen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4586733B-C861-9532-1BB0-6F6D34C0A23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Serverless</a:t>
            </a:r>
            <a:r>
              <a:rPr lang="de-DE" b="1" dirty="0"/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748209-9416-E0E1-389E-E88C7DA7DBF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4699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 err="1">
                <a:solidFill>
                  <a:srgbClr val="000000"/>
                </a:solidFill>
                <a:latin typeface="Arial"/>
              </a:rPr>
              <a:t>Bounded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-time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functions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no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persistent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state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among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invocations</a:t>
            </a: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>
                <a:solidFill>
                  <a:srgbClr val="000000"/>
                </a:solidFill>
                <a:latin typeface="Arial"/>
              </a:rPr>
              <a:t>Upload code,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get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an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endpoint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, and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go</a:t>
            </a: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Advantages: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Lower costs (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pay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per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use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Scalability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(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zero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infinite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elasticity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High availability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No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worry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about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servers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(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Provisioning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Reserving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Configuring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Patching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Managing)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2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54E0D3F8-9089-75CA-3A2F-1025351B2B43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E97415-253E-434D-AE6F-BC4F5655F0BF}" type="slidenum">
              <a:rPr/>
              <a:t>6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D7E63B53-5C04-E3BF-EC81-7A5CD73793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 err="1"/>
              <a:t>Function</a:t>
            </a:r>
            <a:r>
              <a:rPr lang="de-DE" b="1" dirty="0"/>
              <a:t> </a:t>
            </a:r>
            <a:r>
              <a:rPr lang="de-DE" b="1" dirty="0" err="1"/>
              <a:t>as</a:t>
            </a:r>
            <a:r>
              <a:rPr lang="de-DE" b="1" dirty="0"/>
              <a:t> a Service (</a:t>
            </a:r>
            <a:r>
              <a:rPr lang="de-DE" b="1" dirty="0" err="1"/>
              <a:t>FaaS</a:t>
            </a:r>
            <a:r>
              <a:rPr lang="de-DE" b="1" dirty="0"/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92C551-F2BD-79D1-6CA1-2B9378167AF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2105021"/>
            <a:ext cx="8508994" cy="19335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 new container is initialized which involves all the processes of setting up of container environment depending upon the function requirements.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Memory and Computing resources like vCPUs are allocated.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Function along with all its dependencies like libraries are loaded.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The function is then executed and returns the result as a response to the request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URWPalladioL-Roma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8170A054-7D5C-DD42-2CB3-FA05C7D91D13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DB960F-B95E-4EE2-B192-4700103D4340}" type="slidenum">
              <a:rPr/>
              <a:t>7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E139A114-C78B-1450-F33E-247182556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9"/>
          </a:xfrm>
        </p:spPr>
        <p:txBody>
          <a:bodyPr/>
          <a:lstStyle/>
          <a:p>
            <a:pPr lvl="0"/>
            <a:r>
              <a:rPr lang="de-DE" b="1" dirty="0"/>
              <a:t>Cold Starts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6"/>
            <a:ext cx="8508994" cy="1307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Increase in Response Time Latency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Increase in Cost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Inefficient Resource Utilization</a:t>
            </a: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Very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bad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experience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7FA0C27-62A3-07B1-100E-9E9DFF1A51A5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D0BCC3-D386-4192-BAD0-91BB2DE6631F}" type="slidenum">
              <a:rPr/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 err="1"/>
              <a:t>Drawbacks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Cold Starts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9274BE3-A341-4BF4-1018-94E3277B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092"/>
            <a:ext cx="4789714" cy="159657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828AFDC-023A-0C7A-FC6A-194734265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35" y="4365171"/>
            <a:ext cx="4495476" cy="14984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6987" y="1876485"/>
            <a:ext cx="8508994" cy="4699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800">
                <a:solidFill>
                  <a:srgbClr val="000000"/>
                </a:solidFill>
                <a:latin typeface="Arial"/>
              </a:rPr>
              <a:t>Solutions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that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proposed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reduce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broadly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classified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into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two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categories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: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err="1">
                <a:solidFill>
                  <a:srgbClr val="000000"/>
                </a:solidFill>
                <a:latin typeface="Arial"/>
              </a:rPr>
              <a:t>Reducing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time</a:t>
            </a:r>
          </a:p>
          <a:p>
            <a:pPr lvl="1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>
                <a:solidFill>
                  <a:srgbClr val="000000"/>
                </a:solidFill>
                <a:latin typeface="Arial"/>
              </a:rPr>
              <a:t>Container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Reusing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Technniques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- Snapshot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technique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(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FaaSnap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)</a:t>
            </a:r>
          </a:p>
          <a:p>
            <a:pPr lvl="1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>
                <a:solidFill>
                  <a:srgbClr val="000000"/>
                </a:solidFill>
                <a:latin typeface="Arial"/>
              </a:rPr>
              <a:t>Code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Optimization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Techniques</a:t>
            </a:r>
            <a:endParaRPr lang="de-DE" sz="180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err="1">
                <a:solidFill>
                  <a:srgbClr val="000000"/>
                </a:solidFill>
                <a:latin typeface="Arial"/>
              </a:rPr>
              <a:t>Preventing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occurance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start</a:t>
            </a:r>
            <a:endParaRPr lang="de-DE" sz="1800">
              <a:solidFill>
                <a:srgbClr val="000000"/>
              </a:solidFill>
              <a:latin typeface="Arial"/>
            </a:endParaRPr>
          </a:p>
          <a:p>
            <a:pPr lvl="1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>
                <a:solidFill>
                  <a:srgbClr val="000000"/>
                </a:solidFill>
                <a:latin typeface="Arial"/>
              </a:rPr>
              <a:t>Fixed Keep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Alive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Policy</a:t>
            </a:r>
          </a:p>
          <a:p>
            <a:pPr lvl="1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>
                <a:solidFill>
                  <a:srgbClr val="000000"/>
                </a:solidFill>
                <a:latin typeface="Arial"/>
              </a:rPr>
              <a:t>Setting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minimum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containers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be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always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active</a:t>
            </a:r>
            <a:endParaRPr lang="de-DE" sz="1800">
              <a:solidFill>
                <a:srgbClr val="000000"/>
              </a:solidFill>
              <a:latin typeface="Arial"/>
            </a:endParaRPr>
          </a:p>
          <a:p>
            <a:pPr lvl="1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err="1">
                <a:solidFill>
                  <a:srgbClr val="000000"/>
                </a:solidFill>
                <a:latin typeface="Arial"/>
              </a:rPr>
              <a:t>Pre-warming</a:t>
            </a:r>
            <a:r>
              <a:rPr lang="de-DE" sz="18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</a:rPr>
              <a:t>Techniques</a:t>
            </a:r>
            <a:endParaRPr lang="de-DE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7FA0C27-62A3-07B1-100E-9E9DFF1A51A5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D0BCC3-D386-4192-BAD0-91BB2DE6631F}" type="slidenum">
              <a:rPr/>
              <a:t>9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 err="1"/>
              <a:t>Existing</a:t>
            </a:r>
            <a:r>
              <a:rPr lang="de-DE" b="1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4010024046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ha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Mitigation%20cold%20start</Template>
  <TotalTime>6799</TotalTime>
  <Words>1214</Words>
  <Application>Microsoft Office PowerPoint</Application>
  <PresentationFormat>On-screen Show (4:3)</PresentationFormat>
  <Paragraphs>236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Courier New</vt:lpstr>
      <vt:lpstr>Symbol</vt:lpstr>
      <vt:lpstr>URWPalladioL-Roma</vt:lpstr>
      <vt:lpstr>Wingdings</vt:lpstr>
      <vt:lpstr>160104_TUM_Praesentation_p_v1</vt:lpstr>
      <vt:lpstr>Inhalt</vt:lpstr>
      <vt:lpstr>Optimizing Cold Starts in FaaS with Machine Learning</vt:lpstr>
      <vt:lpstr>Outline</vt:lpstr>
      <vt:lpstr>Outline</vt:lpstr>
      <vt:lpstr>Outline</vt:lpstr>
      <vt:lpstr>What is Serverless?</vt:lpstr>
      <vt:lpstr>Function as a Service (FaaS)</vt:lpstr>
      <vt:lpstr>Cold Starts</vt:lpstr>
      <vt:lpstr>Drawbacks of Cold Starts</vt:lpstr>
      <vt:lpstr>Existing Solutions</vt:lpstr>
      <vt:lpstr>Problems with Existing Approaches</vt:lpstr>
      <vt:lpstr>Our Contribution</vt:lpstr>
      <vt:lpstr>Timeseries Models</vt:lpstr>
      <vt:lpstr>Functions Selections</vt:lpstr>
      <vt:lpstr>ML Models Forecasting</vt:lpstr>
      <vt:lpstr>Deep Learning Models Forecasting</vt:lpstr>
      <vt:lpstr>Training time of Timeseries Models </vt:lpstr>
      <vt:lpstr>Strategies Evaluated</vt:lpstr>
      <vt:lpstr>Strategy Evaluation Criteria</vt:lpstr>
      <vt:lpstr>Load Generator Architecture</vt:lpstr>
      <vt:lpstr>Load Generator Architecture</vt:lpstr>
      <vt:lpstr>Load Generator Architecture</vt:lpstr>
      <vt:lpstr>SmartOpt Architecture</vt:lpstr>
      <vt:lpstr>SmartOpt Architecture</vt:lpstr>
      <vt:lpstr>SmartOpt Architecture</vt:lpstr>
      <vt:lpstr>SmartOpt Architecture</vt:lpstr>
      <vt:lpstr>SmartOpt Architecture</vt:lpstr>
      <vt:lpstr>SmartOpt Architecture</vt:lpstr>
      <vt:lpstr>SmartOpt Architecture</vt:lpstr>
      <vt:lpstr>SmartOpt Architecture</vt:lpstr>
      <vt:lpstr>SmartOpt Architecture</vt:lpstr>
      <vt:lpstr>Experiment Workflow</vt:lpstr>
      <vt:lpstr>Response Time – Category 1</vt:lpstr>
      <vt:lpstr>Response Time – Category 2</vt:lpstr>
      <vt:lpstr>Response Time – Category 3</vt:lpstr>
      <vt:lpstr>Response Time – Category 4</vt:lpstr>
      <vt:lpstr>Response Time Metrics</vt:lpstr>
      <vt:lpstr>Response Time</vt:lpstr>
      <vt:lpstr>Total Requests Served</vt:lpstr>
      <vt:lpstr>Experiment Costs Estimates</vt:lpstr>
      <vt:lpstr>SLO Violation</vt:lpstr>
      <vt:lpstr>Container</vt:lpstr>
      <vt:lpstr>Conclusion</vt:lpstr>
      <vt:lpstr>Future work</vt:lpstr>
      <vt:lpstr>Farben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Cold Starts in FaaS with Machine Learning</dc:title>
  <dc:creator>saurya pande</dc:creator>
  <cp:lastModifiedBy>saurya pande</cp:lastModifiedBy>
  <cp:revision>47</cp:revision>
  <cp:lastPrinted>2015-07-30T14:04:45Z</cp:lastPrinted>
  <dcterms:created xsi:type="dcterms:W3CDTF">2023-05-06T20:34:39Z</dcterms:created>
  <dcterms:modified xsi:type="dcterms:W3CDTF">2023-05-13T11:09:01Z</dcterms:modified>
</cp:coreProperties>
</file>